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5"/>
  </p:notesMasterIdLst>
  <p:sldIdLst>
    <p:sldId id="265" r:id="rId2"/>
    <p:sldId id="262" r:id="rId3"/>
    <p:sldId id="333" r:id="rId4"/>
    <p:sldId id="331" r:id="rId5"/>
    <p:sldId id="272" r:id="rId6"/>
    <p:sldId id="338" r:id="rId7"/>
    <p:sldId id="337" r:id="rId8"/>
    <p:sldId id="335" r:id="rId9"/>
    <p:sldId id="334" r:id="rId10"/>
    <p:sldId id="339" r:id="rId11"/>
    <p:sldId id="278" r:id="rId12"/>
    <p:sldId id="28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CD0"/>
    <a:srgbClr val="942AD6"/>
    <a:srgbClr val="5D8F1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57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FCE78-A794-4963-84BA-1B9448B55B43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A9A7-28FE-4F51-A836-EC0EE502F9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29932D-8A07-4927-AD14-7532C580429B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0165CC-F796-4014-8676-BD53749400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9932D-8A07-4927-AD14-7532C580429B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65CC-F796-4014-8676-BD53749400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9932D-8A07-4927-AD14-7532C580429B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65CC-F796-4014-8676-BD53749400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9932D-8A07-4927-AD14-7532C580429B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65CC-F796-4014-8676-BD53749400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9932D-8A07-4927-AD14-7532C580429B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65CC-F796-4014-8676-BD53749400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9932D-8A07-4927-AD14-7532C580429B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65CC-F796-4014-8676-BD53749400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9932D-8A07-4927-AD14-7532C580429B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65CC-F796-4014-8676-BD53749400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9932D-8A07-4927-AD14-7532C580429B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65CC-F796-4014-8676-BD53749400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9932D-8A07-4927-AD14-7532C580429B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65CC-F796-4014-8676-BD53749400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29932D-8A07-4927-AD14-7532C580429B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65CC-F796-4014-8676-BD53749400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29932D-8A07-4927-AD14-7532C580429B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0165CC-F796-4014-8676-BD53749400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29932D-8A07-4927-AD14-7532C580429B}" type="datetimeFigureOut">
              <a:rPr lang="zh-CN" altLang="en-US" smtClean="0"/>
              <a:pPr/>
              <a:t>2014-11-18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0165CC-F796-4014-8676-BD53749400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360buy.com/product/598365.html" TargetMode="External"/><Relationship Id="rId7" Type="http://schemas.openxmlformats.org/officeDocument/2006/relationships/hyperlink" Target="http://www.360buy.com/product/571134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detail.zol.com.cn/notebook/index282811.s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19474" y="1204929"/>
            <a:ext cx="458155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b="1" dirty="0" smtClean="0">
                <a:latin typeface="+mn-ea"/>
              </a:rPr>
              <a:t>是成都友加畅捷科技有限公司自主研发产品，研发团队实力强劲，可快速响应市场需求 。</a:t>
            </a:r>
            <a:endParaRPr lang="zh-CN" altLang="en-US" sz="1400" b="1" i="0" dirty="0">
              <a:latin typeface="+mn-ea"/>
              <a:ea typeface="+mn-ea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333500" y="1204929"/>
            <a:ext cx="2047875" cy="4445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6350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E1B40C"/>
              </a:buClr>
              <a:buFont typeface="Wingdings" pitchFamily="2" charset="2"/>
              <a:buNone/>
              <a:defRPr/>
            </a:pPr>
            <a:r>
              <a:rPr lang="zh-CN" altLang="en-US" sz="1600" b="1" i="0" dirty="0" smtClean="0">
                <a:latin typeface="+mn-ea"/>
                <a:ea typeface="+mn-ea"/>
              </a:rPr>
              <a:t>快速响应</a:t>
            </a:r>
            <a:endParaRPr lang="zh-CN" altLang="en-US" sz="1600" b="1" i="0" dirty="0">
              <a:latin typeface="+mn-ea"/>
              <a:ea typeface="+mn-ea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21600000">
            <a:off x="611188" y="3732229"/>
            <a:ext cx="7921625" cy="263525"/>
          </a:xfrm>
          <a:custGeom>
            <a:avLst/>
            <a:gdLst>
              <a:gd name="G0" fmla="+- 461 0 0"/>
              <a:gd name="G1" fmla="+- 21600 0 461"/>
              <a:gd name="G2" fmla="*/ 461 1 2"/>
              <a:gd name="G3" fmla="+- 21600 0 G2"/>
              <a:gd name="G4" fmla="+/ 461 21600 2"/>
              <a:gd name="G5" fmla="+/ G1 0 2"/>
              <a:gd name="G6" fmla="*/ 21600 21600 461"/>
              <a:gd name="G7" fmla="*/ G6 1 2"/>
              <a:gd name="G8" fmla="+- 21600 0 G7"/>
              <a:gd name="G9" fmla="*/ 21600 1 2"/>
              <a:gd name="G10" fmla="+- 461 0 G9"/>
              <a:gd name="G11" fmla="?: G10 G8 0"/>
              <a:gd name="G12" fmla="?: G10 G7 21600"/>
              <a:gd name="T0" fmla="*/ 21369 w 21600"/>
              <a:gd name="T1" fmla="*/ 10800 h 21600"/>
              <a:gd name="T2" fmla="*/ 10800 w 21600"/>
              <a:gd name="T3" fmla="*/ 21600 h 21600"/>
              <a:gd name="T4" fmla="*/ 231 w 21600"/>
              <a:gd name="T5" fmla="*/ 10800 h 21600"/>
              <a:gd name="T6" fmla="*/ 10800 w 21600"/>
              <a:gd name="T7" fmla="*/ 0 h 21600"/>
              <a:gd name="T8" fmla="*/ 2031 w 21600"/>
              <a:gd name="T9" fmla="*/ 2031 h 21600"/>
              <a:gd name="T10" fmla="*/ 19569 w 21600"/>
              <a:gd name="T11" fmla="*/ 195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61" y="21600"/>
                </a:lnTo>
                <a:lnTo>
                  <a:pt x="2113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28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i="0">
              <a:latin typeface="+mn-ea"/>
              <a:ea typeface="+mn-ea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21600000">
            <a:off x="642910" y="3000372"/>
            <a:ext cx="7921625" cy="263525"/>
          </a:xfrm>
          <a:custGeom>
            <a:avLst/>
            <a:gdLst>
              <a:gd name="G0" fmla="+- 461 0 0"/>
              <a:gd name="G1" fmla="+- 21600 0 461"/>
              <a:gd name="G2" fmla="*/ 461 1 2"/>
              <a:gd name="G3" fmla="+- 21600 0 G2"/>
              <a:gd name="G4" fmla="+/ 461 21600 2"/>
              <a:gd name="G5" fmla="+/ G1 0 2"/>
              <a:gd name="G6" fmla="*/ 21600 21600 461"/>
              <a:gd name="G7" fmla="*/ G6 1 2"/>
              <a:gd name="G8" fmla="+- 21600 0 G7"/>
              <a:gd name="G9" fmla="*/ 21600 1 2"/>
              <a:gd name="G10" fmla="+- 461 0 G9"/>
              <a:gd name="G11" fmla="?: G10 G8 0"/>
              <a:gd name="G12" fmla="?: G10 G7 21600"/>
              <a:gd name="T0" fmla="*/ 21369 w 21600"/>
              <a:gd name="T1" fmla="*/ 10800 h 21600"/>
              <a:gd name="T2" fmla="*/ 10800 w 21600"/>
              <a:gd name="T3" fmla="*/ 21600 h 21600"/>
              <a:gd name="T4" fmla="*/ 231 w 21600"/>
              <a:gd name="T5" fmla="*/ 10800 h 21600"/>
              <a:gd name="T6" fmla="*/ 10800 w 21600"/>
              <a:gd name="T7" fmla="*/ 0 h 21600"/>
              <a:gd name="T8" fmla="*/ 2031 w 21600"/>
              <a:gd name="T9" fmla="*/ 2031 h 21600"/>
              <a:gd name="T10" fmla="*/ 19569 w 21600"/>
              <a:gd name="T11" fmla="*/ 195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61" y="21600"/>
                </a:lnTo>
                <a:lnTo>
                  <a:pt x="2113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28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i="0">
              <a:latin typeface="+mn-ea"/>
              <a:ea typeface="+mn-ea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21600000">
            <a:off x="611188" y="4757754"/>
            <a:ext cx="7921625" cy="263525"/>
          </a:xfrm>
          <a:custGeom>
            <a:avLst/>
            <a:gdLst>
              <a:gd name="G0" fmla="+- 461 0 0"/>
              <a:gd name="G1" fmla="+- 21600 0 461"/>
              <a:gd name="G2" fmla="*/ 461 1 2"/>
              <a:gd name="G3" fmla="+- 21600 0 G2"/>
              <a:gd name="G4" fmla="+/ 461 21600 2"/>
              <a:gd name="G5" fmla="+/ G1 0 2"/>
              <a:gd name="G6" fmla="*/ 21600 21600 461"/>
              <a:gd name="G7" fmla="*/ G6 1 2"/>
              <a:gd name="G8" fmla="+- 21600 0 G7"/>
              <a:gd name="G9" fmla="*/ 21600 1 2"/>
              <a:gd name="G10" fmla="+- 461 0 G9"/>
              <a:gd name="G11" fmla="?: G10 G8 0"/>
              <a:gd name="G12" fmla="?: G10 G7 21600"/>
              <a:gd name="T0" fmla="*/ 21369 w 21600"/>
              <a:gd name="T1" fmla="*/ 10800 h 21600"/>
              <a:gd name="T2" fmla="*/ 10800 w 21600"/>
              <a:gd name="T3" fmla="*/ 21600 h 21600"/>
              <a:gd name="T4" fmla="*/ 231 w 21600"/>
              <a:gd name="T5" fmla="*/ 10800 h 21600"/>
              <a:gd name="T6" fmla="*/ 10800 w 21600"/>
              <a:gd name="T7" fmla="*/ 0 h 21600"/>
              <a:gd name="T8" fmla="*/ 2031 w 21600"/>
              <a:gd name="T9" fmla="*/ 2031 h 21600"/>
              <a:gd name="T10" fmla="*/ 19569 w 21600"/>
              <a:gd name="T11" fmla="*/ 195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61" y="21600"/>
                </a:lnTo>
                <a:lnTo>
                  <a:pt x="2113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28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i="0">
              <a:latin typeface="+mn-ea"/>
              <a:ea typeface="+mn-ea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21600000">
            <a:off x="611188" y="5737242"/>
            <a:ext cx="7921625" cy="263525"/>
          </a:xfrm>
          <a:custGeom>
            <a:avLst/>
            <a:gdLst>
              <a:gd name="G0" fmla="+- 461 0 0"/>
              <a:gd name="G1" fmla="+- 21600 0 461"/>
              <a:gd name="G2" fmla="*/ 461 1 2"/>
              <a:gd name="G3" fmla="+- 21600 0 G2"/>
              <a:gd name="G4" fmla="+/ 461 21600 2"/>
              <a:gd name="G5" fmla="+/ G1 0 2"/>
              <a:gd name="G6" fmla="*/ 21600 21600 461"/>
              <a:gd name="G7" fmla="*/ G6 1 2"/>
              <a:gd name="G8" fmla="+- 21600 0 G7"/>
              <a:gd name="G9" fmla="*/ 21600 1 2"/>
              <a:gd name="G10" fmla="+- 461 0 G9"/>
              <a:gd name="G11" fmla="?: G10 G8 0"/>
              <a:gd name="G12" fmla="?: G10 G7 21600"/>
              <a:gd name="T0" fmla="*/ 21369 w 21600"/>
              <a:gd name="T1" fmla="*/ 10800 h 21600"/>
              <a:gd name="T2" fmla="*/ 10800 w 21600"/>
              <a:gd name="T3" fmla="*/ 21600 h 21600"/>
              <a:gd name="T4" fmla="*/ 231 w 21600"/>
              <a:gd name="T5" fmla="*/ 10800 h 21600"/>
              <a:gd name="T6" fmla="*/ 10800 w 21600"/>
              <a:gd name="T7" fmla="*/ 0 h 21600"/>
              <a:gd name="T8" fmla="*/ 2031 w 21600"/>
              <a:gd name="T9" fmla="*/ 2031 h 21600"/>
              <a:gd name="T10" fmla="*/ 19569 w 21600"/>
              <a:gd name="T11" fmla="*/ 195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61" y="21600"/>
                </a:lnTo>
                <a:lnTo>
                  <a:pt x="2113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28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i="0">
              <a:latin typeface="+mn-ea"/>
              <a:ea typeface="+mn-ea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721350" y="2139967"/>
            <a:ext cx="273685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b="1" i="0" dirty="0" smtClean="0">
                <a:latin typeface="+mn-ea"/>
                <a:ea typeface="+mn-ea"/>
              </a:rPr>
              <a:t>云时代下的</a:t>
            </a:r>
            <a:r>
              <a:rPr lang="en-US" altLang="zh-CN" sz="1400" b="1" i="0" dirty="0" smtClean="0">
                <a:latin typeface="+mn-ea"/>
                <a:ea typeface="+mn-ea"/>
              </a:rPr>
              <a:t>U+</a:t>
            </a:r>
            <a:r>
              <a:rPr lang="zh-CN" altLang="en-US" sz="1400" b="1" i="0" dirty="0" smtClean="0">
                <a:latin typeface="+mn-ea"/>
                <a:ea typeface="+mn-ea"/>
              </a:rPr>
              <a:t>，技术实施部署更加方便，成本更低。</a:t>
            </a:r>
            <a:endParaRPr lang="zh-CN" altLang="en-US" sz="1400" b="1" i="0" dirty="0">
              <a:latin typeface="+mn-ea"/>
              <a:ea typeface="+mn-ea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635375" y="2139967"/>
            <a:ext cx="2047875" cy="4445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 w="6350" algn="ctr">
            <a:noFill/>
            <a:round/>
            <a:headEnd/>
            <a:tailEnd/>
          </a:ln>
          <a:effectLst>
            <a:prstShdw prst="shdw18" dist="17961" dir="13500000">
              <a:srgbClr val="FF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E1B40C"/>
              </a:buClr>
              <a:buFont typeface="Wingdings" pitchFamily="2" charset="2"/>
              <a:buNone/>
              <a:defRPr/>
            </a:pPr>
            <a:r>
              <a:rPr lang="zh-CN" altLang="en-US" sz="1600" b="1" dirty="0" smtClean="0">
                <a:solidFill>
                  <a:schemeClr val="tx2"/>
                </a:solidFill>
                <a:latin typeface="+mn-ea"/>
              </a:rPr>
              <a:t>云时代  </a:t>
            </a:r>
            <a:r>
              <a:rPr lang="en-US" altLang="zh-CN" sz="1600" b="1" dirty="0" smtClean="0">
                <a:solidFill>
                  <a:schemeClr val="tx2"/>
                </a:solidFill>
                <a:latin typeface="+mn-ea"/>
              </a:rPr>
              <a:t>U+</a:t>
            </a:r>
            <a:endParaRPr lang="zh-CN" altLang="en-US" sz="1600" b="1" i="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427538" y="3148029"/>
            <a:ext cx="3287734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b="1" i="0" dirty="0" smtClean="0">
                <a:latin typeface="+mn-ea"/>
                <a:ea typeface="+mn-ea"/>
              </a:rPr>
              <a:t>支持市场潮流的移动互联产品，</a:t>
            </a:r>
            <a:r>
              <a:rPr lang="en-US" altLang="zh-CN" sz="1400" b="1" i="0" dirty="0" smtClean="0">
                <a:latin typeface="+mn-ea"/>
                <a:ea typeface="+mn-ea"/>
              </a:rPr>
              <a:t>PDA</a:t>
            </a:r>
            <a:r>
              <a:rPr lang="zh-CN" altLang="en-US" sz="1400" b="1" i="0" dirty="0" smtClean="0">
                <a:latin typeface="+mn-ea"/>
                <a:ea typeface="+mn-ea"/>
              </a:rPr>
              <a:t>，</a:t>
            </a:r>
            <a:r>
              <a:rPr lang="zh-CN" altLang="en-US" sz="1400" b="1" dirty="0" smtClean="0">
                <a:latin typeface="+mn-ea"/>
              </a:rPr>
              <a:t>智能</a:t>
            </a:r>
            <a:r>
              <a:rPr lang="zh-CN" altLang="en-US" sz="1400" b="1" i="0" dirty="0" smtClean="0">
                <a:latin typeface="+mn-ea"/>
                <a:ea typeface="+mn-ea"/>
              </a:rPr>
              <a:t>手机，让产品应用随时随地。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341563" y="3148029"/>
            <a:ext cx="2047875" cy="4445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6350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E1B40C"/>
              </a:buClr>
              <a:buFont typeface="Wingdings" pitchFamily="2" charset="2"/>
              <a:buNone/>
              <a:defRPr/>
            </a:pPr>
            <a:r>
              <a:rPr lang="zh-CN" altLang="en-US" sz="1600" b="1" i="0" dirty="0" smtClean="0">
                <a:latin typeface="+mn-ea"/>
                <a:ea typeface="+mn-ea"/>
              </a:rPr>
              <a:t>移动互联</a:t>
            </a:r>
            <a:endParaRPr lang="zh-CN" altLang="en-US" sz="1600" b="1" i="0" dirty="0">
              <a:latin typeface="+mn-ea"/>
              <a:ea typeface="+mn-ea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721350" y="5164154"/>
            <a:ext cx="273685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b="1" dirty="0" smtClean="0">
                <a:latin typeface="+mn-ea"/>
              </a:rPr>
              <a:t>产品功能满足小微商贸五金、建材、食品等行业需求，性价比高。</a:t>
            </a:r>
            <a:endParaRPr lang="zh-CN" altLang="en-US" sz="1400" b="1" i="0" dirty="0">
              <a:latin typeface="+mn-ea"/>
              <a:ea typeface="+mn-ea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635375" y="5164154"/>
            <a:ext cx="2047875" cy="4445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6350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E1B40C"/>
              </a:buClr>
              <a:buFont typeface="Wingdings" pitchFamily="2" charset="2"/>
              <a:buNone/>
              <a:defRPr/>
            </a:pPr>
            <a:r>
              <a:rPr lang="zh-CN" altLang="en-US" sz="1600" b="1" i="0" dirty="0" smtClean="0">
                <a:latin typeface="+mn-ea"/>
                <a:ea typeface="+mn-ea"/>
              </a:rPr>
              <a:t>性价比高</a:t>
            </a:r>
            <a:endParaRPr lang="zh-CN" altLang="en-US" sz="1600" b="1" i="0" dirty="0">
              <a:latin typeface="+mn-ea"/>
              <a:ea typeface="+mn-ea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770188" y="4144979"/>
            <a:ext cx="3802076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b="1" dirty="0" smtClean="0">
                <a:latin typeface="+mn-ea"/>
              </a:rPr>
              <a:t>全新</a:t>
            </a:r>
            <a:r>
              <a:rPr lang="en-US" altLang="zh-CN" sz="1400" b="1" dirty="0" smtClean="0">
                <a:latin typeface="+mn-ea"/>
              </a:rPr>
              <a:t>BS</a:t>
            </a:r>
            <a:r>
              <a:rPr lang="zh-CN" altLang="en-US" sz="1400" b="1" dirty="0" smtClean="0">
                <a:latin typeface="+mn-ea"/>
              </a:rPr>
              <a:t>架构，为小微商贸企业提供进销存、零售、会员、促销 、标准财务等全方位的管理。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84213" y="4144979"/>
            <a:ext cx="2047875" cy="4445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lin ang="5400000" scaled="1"/>
          </a:gradFill>
          <a:ln w="6350" algn="ctr">
            <a:noFill/>
            <a:round/>
            <a:headEnd/>
            <a:tailEnd/>
          </a:ln>
          <a:effectLst>
            <a:prstShdw prst="shdw18" dist="17961" dir="13500000">
              <a:srgbClr val="CC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E1B40C"/>
              </a:buClr>
              <a:buFont typeface="Wingdings" pitchFamily="2" charset="2"/>
              <a:buNone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+mn-ea"/>
              </a:rPr>
              <a:t>BS</a:t>
            </a:r>
            <a:r>
              <a:rPr lang="zh-CN" altLang="en-US" sz="1600" b="1" dirty="0" smtClean="0">
                <a:solidFill>
                  <a:schemeClr val="bg1"/>
                </a:solidFill>
                <a:latin typeface="+mn-ea"/>
              </a:rPr>
              <a:t>架构 功能全面</a:t>
            </a:r>
            <a:endParaRPr lang="zh-CN" altLang="en-US" sz="1600" b="1" i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290"/>
            <a:ext cx="8229600" cy="71438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effectLst/>
                <a:latin typeface="+mj-ea"/>
              </a:rPr>
              <a:t>U</a:t>
            </a:r>
            <a:r>
              <a:rPr lang="en-US" altLang="zh-CN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商贸分销</a:t>
            </a:r>
            <a:r>
              <a:rPr lang="en-US" altLang="zh-CN" sz="2400" dirty="0" err="1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.net</a:t>
            </a:r>
            <a:r>
              <a:rPr lang="zh-CN" altLang="en-US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是什么样的产品？</a:t>
            </a:r>
            <a:r>
              <a:rPr lang="en-US" altLang="zh-CN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24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643042" y="142852"/>
            <a:ext cx="7215238" cy="83099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 smtClean="0"/>
              <a:t>管理范围划分、权限细化，对业务、财务各个操作环节进行严密控制，是企业管空的一项重要内容。否则，很容易出现职员钻管理制度漏洞，谋取私利的情况。</a:t>
            </a:r>
            <a:endParaRPr lang="zh-CN" altLang="en-US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703738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组合 6"/>
          <p:cNvGrpSpPr/>
          <p:nvPr/>
        </p:nvGrpSpPr>
        <p:grpSpPr>
          <a:xfrm>
            <a:off x="3500430" y="2643182"/>
            <a:ext cx="5429256" cy="3714776"/>
            <a:chOff x="428596" y="714356"/>
            <a:chExt cx="8085137" cy="5334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714356"/>
              <a:ext cx="8085137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矩形 8"/>
            <p:cNvSpPr/>
            <p:nvPr/>
          </p:nvSpPr>
          <p:spPr>
            <a:xfrm>
              <a:off x="6715140" y="1285860"/>
              <a:ext cx="1285884" cy="1357322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 rot="1028307">
              <a:off x="6858016" y="2786058"/>
              <a:ext cx="1008063" cy="2714644"/>
            </a:xfrm>
            <a:prstGeom prst="curvedLeftArrow">
              <a:avLst>
                <a:gd name="adj1" fmla="val 42866"/>
                <a:gd name="adj2" fmla="val 85732"/>
                <a:gd name="adj3" fmla="val 33333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6699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14546" y="928670"/>
            <a:ext cx="65722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zh-CN" altLang="en-US" sz="1600" dirty="0" smtClean="0">
                <a:solidFill>
                  <a:srgbClr val="FF0000"/>
                </a:solidFill>
              </a:rPr>
              <a:t>仓库、往来单位、部门、商品、现金银行等权限范围的划分，不同职员拥有不同的业务权限，规避了职员越权谋私的漏洞。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1" name="Picture 2" descr="C:\Documents and Settings\guxiaolu\桌面\QC\149_1600_zscosol.com.cn副本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71414"/>
            <a:ext cx="928694" cy="9286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7158" y="2071678"/>
            <a:ext cx="571504" cy="14773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U+</a:t>
            </a:r>
            <a:r>
              <a:rPr lang="zh-CN" altLang="en-US" b="1" dirty="0" smtClean="0">
                <a:solidFill>
                  <a:srgbClr val="FFFF00"/>
                </a:solidFill>
              </a:rPr>
              <a:t>解决方案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0166" y="5429264"/>
            <a:ext cx="6143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权限中又有权限，精确控制到每个环节，让业务管理更加精细化。</a:t>
            </a:r>
            <a:endParaRPr lang="zh-CN" altLang="en-US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2757"/>
            <a:ext cx="22002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71678"/>
            <a:ext cx="650085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3357554" y="3714752"/>
            <a:ext cx="1571636" cy="35719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>
            <a:off x="2500298" y="4929198"/>
            <a:ext cx="1357322" cy="612648"/>
          </a:xfrm>
          <a:prstGeom prst="wedgeEllipseCallout">
            <a:avLst>
              <a:gd name="adj1" fmla="val -25289"/>
              <a:gd name="adj2" fmla="val -128406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所有单据参都可参与与多级审核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4857752" y="3000372"/>
            <a:ext cx="1357322" cy="612648"/>
          </a:xfrm>
          <a:prstGeom prst="wedgeEllipseCallout">
            <a:avLst>
              <a:gd name="adj1" fmla="val -76990"/>
              <a:gd name="adj2" fmla="val 59030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顺签、会签让审核方式更灵活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00760" y="3786190"/>
            <a:ext cx="1857388" cy="107157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云形标注 14"/>
          <p:cNvSpPr/>
          <p:nvPr/>
        </p:nvSpPr>
        <p:spPr>
          <a:xfrm>
            <a:off x="214282" y="1714488"/>
            <a:ext cx="1785950" cy="928694"/>
          </a:xfrm>
          <a:prstGeom prst="cloudCallout">
            <a:avLst>
              <a:gd name="adj1" fmla="val -28951"/>
              <a:gd name="adj2" fmla="val 99709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</a:rPr>
              <a:t>细化审核单据，权限更好配置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6429388" y="5214950"/>
            <a:ext cx="1357322" cy="612648"/>
          </a:xfrm>
          <a:prstGeom prst="wedgeEllipseCallout">
            <a:avLst>
              <a:gd name="adj1" fmla="val -63673"/>
              <a:gd name="adj2" fmla="val -107579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审核条件使审核过程更加严谨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1670" y="1142984"/>
            <a:ext cx="685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顺序审批：按照设置的层级顺序一级一级进行审核，不能跨级审核。</a:t>
            </a:r>
            <a:endParaRPr lang="en-US" altLang="zh-CN" dirty="0" smtClean="0"/>
          </a:p>
          <a:p>
            <a:r>
              <a:rPr lang="zh-CN" altLang="en-US" dirty="0" smtClean="0"/>
              <a:t>会签审批：没有层级关系，参与审核的人只要满足审核条件即可。</a:t>
            </a:r>
            <a:endParaRPr lang="zh-CN" altLang="en-US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643042" y="142852"/>
            <a:ext cx="7215238" cy="58477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 smtClean="0"/>
              <a:t>怎么才能控制业务单据的流向，怎样才能对商品入库出库、对价格的执行做到严格管控？这些都是发展中的小微商贸企业急需解决的管理问题。</a:t>
            </a:r>
            <a:endParaRPr lang="zh-CN" altLang="en-US" sz="1600" b="1" dirty="0"/>
          </a:p>
        </p:txBody>
      </p:sp>
      <p:pic>
        <p:nvPicPr>
          <p:cNvPr id="19" name="Picture 2" descr="C:\Documents and Settings\guxiaolu\桌面\QC\149_1600_zscosol.com.cn副本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42876"/>
            <a:ext cx="928694" cy="9286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14282" y="1142984"/>
            <a:ext cx="164304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U+</a:t>
            </a:r>
            <a:r>
              <a:rPr lang="zh-CN" altLang="en-US" b="1" dirty="0" smtClean="0">
                <a:solidFill>
                  <a:srgbClr val="FFFF00"/>
                </a:solidFill>
              </a:rPr>
              <a:t>解决方案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57389"/>
            <a:ext cx="38576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743471"/>
            <a:ext cx="36671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628" y="2100265"/>
            <a:ext cx="3714776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OA</a:t>
            </a:r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在线传讯，实时传送信息。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个人桌面，公司桌面，上下共享公司信息公告。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个人文件，邮件信息及时处理。</a:t>
            </a:r>
            <a:endParaRPr lang="en-US" altLang="zh-CN" dirty="0" smtClean="0"/>
          </a:p>
          <a:p>
            <a:pPr lvl="1">
              <a:buFont typeface="Wingdings" pitchFamily="2" charset="2"/>
              <a:buChar char="p"/>
            </a:pPr>
            <a:endParaRPr lang="en-US" altLang="zh-CN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72066" y="4743471"/>
            <a:ext cx="371477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CRM</a:t>
            </a:r>
          </a:p>
          <a:p>
            <a:r>
              <a:rPr lang="zh-CN" altLang="en-US" dirty="0" smtClean="0"/>
              <a:t>重点是及时掌握客户信息，进行客户营销，旨在争取掌握更多的客户资源，稳步提升销售！</a:t>
            </a:r>
            <a:endParaRPr lang="en-US" altLang="zh-CN" dirty="0" smtClean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43042" y="142852"/>
            <a:ext cx="7215238" cy="83099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 smtClean="0"/>
              <a:t>企业管理过程中，公司信息通告，老板与职员之间的沟通，客户的回访，如果这些办公信息如果可以集成到进销存管理软件，完全可实现业务管理与办公两不误。</a:t>
            </a:r>
            <a:endParaRPr lang="zh-CN" altLang="en-US" sz="1600" b="1" dirty="0"/>
          </a:p>
        </p:txBody>
      </p:sp>
      <p:pic>
        <p:nvPicPr>
          <p:cNvPr id="11" name="Picture 2" descr="C:\Documents and Settings\guxiaolu\桌面\QC\149_1600_zscosol.com.cn副本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42876"/>
            <a:ext cx="928694" cy="9286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8596" y="1357298"/>
            <a:ext cx="164304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U+</a:t>
            </a:r>
            <a:r>
              <a:rPr lang="zh-CN" altLang="en-US" b="1" dirty="0" smtClean="0">
                <a:solidFill>
                  <a:srgbClr val="FFFF00"/>
                </a:solidFill>
              </a:rPr>
              <a:t>解决方案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14546" y="1142984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U+</a:t>
            </a:r>
            <a:r>
              <a:rPr lang="zh-CN" altLang="en-US" sz="1600" dirty="0" smtClean="0"/>
              <a:t>商贸分销</a:t>
            </a:r>
            <a:r>
              <a:rPr lang="en-US" altLang="zh-CN" sz="1600" dirty="0" err="1" smtClean="0"/>
              <a:t>.net</a:t>
            </a:r>
            <a:r>
              <a:rPr lang="zh-CN" altLang="en-US" sz="1600" dirty="0" smtClean="0"/>
              <a:t>为企业提供的</a:t>
            </a:r>
            <a:r>
              <a:rPr lang="en-US" altLang="zh-CN" sz="1600" dirty="0" smtClean="0"/>
              <a:t>OA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CRM</a:t>
            </a:r>
            <a:r>
              <a:rPr lang="zh-CN" altLang="en-US" sz="1600" dirty="0" smtClean="0"/>
              <a:t>功能，极大提高了老板、职员的办事效率。</a:t>
            </a:r>
            <a:endParaRPr lang="zh-CN" altLang="en-US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0" y="624205"/>
          <a:ext cx="8572500" cy="6050915"/>
        </p:xfrm>
        <a:graphic>
          <a:graphicData uri="http://schemas.openxmlformats.org/drawingml/2006/table">
            <a:tbl>
              <a:tblPr/>
              <a:tblGrid>
                <a:gridCol w="1285854"/>
                <a:gridCol w="1357322"/>
                <a:gridCol w="1428760"/>
                <a:gridCol w="1643064"/>
                <a:gridCol w="1428750"/>
                <a:gridCol w="1428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业务管理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财务管理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部门核算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分销管理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会员促销管理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更多应用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2E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进货类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进货订单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进货单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进货退货单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进货换货单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销售类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销售订单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销售单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销售退货单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销售换货单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库存类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盘点单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报损报溢单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赠送获赠单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拆装单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库存成本调价单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同价调拨单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变价调拨单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其它入库单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其它出库单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会计凭证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收款单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付款单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预收款单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预付款单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一般费用单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现金费用单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转款单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固定资产购买单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固定资产折旧单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固定资产变买单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费用调整单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部门进货统计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部门进货退货统计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部门销售统计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部门销售退货统计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部门销售排行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部门销售分布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部门应收明细账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部门应付明细账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部门损益表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部门经营状况表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部门进销存变动表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部门收入统计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部门指出统计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部门费用分布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经销商注册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经销商订单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经销商订单执行情况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经销商库存销量上报单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经销商库存销量查询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经销商销售分布表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经销商库存分布表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要货单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要货单查询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补货规则设置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配货补货工具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配货单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配货单查询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会员卡类型设置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会员卡信息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会员卡积分管理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会员卡积分处理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会员卡消费查询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会员消费习惯跟踪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特价促销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赠品促销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打折促销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让利促销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组合促销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OA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协同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公司桌面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个人桌面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在线传讯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短信平台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短信模板设置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短信自动发送设置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短息发送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发送历史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Crm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管理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潜在客户管理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现有客户回访管理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现有客户投诉管理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U+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零售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POS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插件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U+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财贸插件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0"/>
            <a:ext cx="8229600" cy="71438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+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商贸分销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.net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   功能模块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838450" y="1449388"/>
            <a:ext cx="3435350" cy="1193794"/>
            <a:chOff x="0" y="0"/>
            <a:chExt cx="1484" cy="330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cmpd="sng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3" y="20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 rot="16200000" flipH="1">
            <a:off x="1763713" y="4400550"/>
            <a:ext cx="1130300" cy="1047750"/>
          </a:xfrm>
          <a:prstGeom prst="bentConnector2">
            <a:avLst/>
          </a:prstGeom>
          <a:noFill/>
          <a:ln w="38100" cap="rnd" cmpd="sng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 rot="5400000">
            <a:off x="6276976" y="4357687"/>
            <a:ext cx="1130300" cy="1133475"/>
          </a:xfrm>
          <a:prstGeom prst="bentConnector2">
            <a:avLst/>
          </a:prstGeom>
          <a:noFill/>
          <a:ln w="38100" cap="rnd" cmpd="sng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8" name="AutoShape 8"/>
          <p:cNvCxnSpPr>
            <a:cxnSpLocks noChangeShapeType="1"/>
          </p:cNvCxnSpPr>
          <p:nvPr/>
        </p:nvCxnSpPr>
        <p:spPr bwMode="auto">
          <a:xfrm rot="16200000">
            <a:off x="1793876" y="1714500"/>
            <a:ext cx="1060450" cy="1057275"/>
          </a:xfrm>
          <a:prstGeom prst="bentConnector2">
            <a:avLst/>
          </a:prstGeom>
          <a:noFill/>
          <a:ln w="38100" cap="rnd" cmpd="sng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9" name="AutoShape 9"/>
          <p:cNvCxnSpPr>
            <a:cxnSpLocks noChangeShapeType="1"/>
          </p:cNvCxnSpPr>
          <p:nvPr/>
        </p:nvCxnSpPr>
        <p:spPr bwMode="auto">
          <a:xfrm rot="5400000" flipH="1">
            <a:off x="6329363" y="1658938"/>
            <a:ext cx="1025525" cy="1133475"/>
          </a:xfrm>
          <a:prstGeom prst="bentConnector2">
            <a:avLst/>
          </a:prstGeom>
          <a:noFill/>
          <a:ln w="38100" cap="rnd" cmpd="sng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</p:cxnSp>
      <p:pic>
        <p:nvPicPr>
          <p:cNvPr id="11" name="Picture 10" descr="Trans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9713" y="2663825"/>
            <a:ext cx="1658937" cy="16589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2" name="Picture 11" descr="Trans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716213"/>
            <a:ext cx="1658938" cy="165893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3" name="未知"/>
          <p:cNvSpPr>
            <a:spLocks/>
          </p:cNvSpPr>
          <p:nvPr/>
        </p:nvSpPr>
        <p:spPr bwMode="auto">
          <a:xfrm>
            <a:off x="2690813" y="3084513"/>
            <a:ext cx="3814762" cy="476250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0" y="336"/>
              </a:cxn>
              <a:cxn ang="0">
                <a:pos x="2347" y="336"/>
              </a:cxn>
              <a:cxn ang="0">
                <a:pos x="2005" y="0"/>
              </a:cxn>
              <a:cxn ang="0">
                <a:pos x="2005" y="189"/>
              </a:cxn>
              <a:cxn ang="0">
                <a:pos x="0" y="188"/>
              </a:cxn>
            </a:cxnLst>
            <a:rect l="0" t="0" r="r" b="b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gradFill rotWithShape="1">
            <a:gsLst>
              <a:gs pos="0">
                <a:srgbClr val="CCCC00">
                  <a:gamma/>
                  <a:tint val="0"/>
                  <a:invGamma/>
                </a:srgbClr>
              </a:gs>
              <a:gs pos="100000">
                <a:srgbClr val="CCCC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859213" y="2714620"/>
            <a:ext cx="1443037" cy="160342"/>
          </a:xfrm>
          <a:prstGeom prst="upArrow">
            <a:avLst>
              <a:gd name="adj1" fmla="val 65157"/>
              <a:gd name="adj2" fmla="val 48347"/>
            </a:avLst>
          </a:prstGeom>
          <a:gradFill rotWithShape="1">
            <a:gsLst>
              <a:gs pos="0">
                <a:srgbClr val="FF9933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flipV="1">
            <a:off x="3859213" y="4325938"/>
            <a:ext cx="1443037" cy="317508"/>
          </a:xfrm>
          <a:prstGeom prst="upArrow">
            <a:avLst>
              <a:gd name="adj1" fmla="val 65157"/>
              <a:gd name="adj2" fmla="val 48347"/>
            </a:avLst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未知"/>
          <p:cNvSpPr>
            <a:spLocks/>
          </p:cNvSpPr>
          <p:nvPr/>
        </p:nvSpPr>
        <p:spPr bwMode="auto">
          <a:xfrm flipH="1" flipV="1">
            <a:off x="2690813" y="3592513"/>
            <a:ext cx="3814762" cy="477837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0" y="336"/>
              </a:cxn>
              <a:cxn ang="0">
                <a:pos x="2347" y="336"/>
              </a:cxn>
              <a:cxn ang="0">
                <a:pos x="2005" y="0"/>
              </a:cxn>
              <a:cxn ang="0">
                <a:pos x="2005" y="189"/>
              </a:cxn>
              <a:cxn ang="0">
                <a:pos x="0" y="188"/>
              </a:cxn>
            </a:cxnLst>
            <a:rect l="0" t="0" r="r" b="b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gradFill rotWithShape="1">
            <a:gsLst>
              <a:gs pos="0">
                <a:srgbClr val="CCCC00">
                  <a:gamma/>
                  <a:tint val="0"/>
                  <a:invGamma/>
                </a:srgbClr>
              </a:gs>
              <a:gs pos="100000">
                <a:srgbClr val="CCCC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23938" y="3125788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cs typeface="Arial" pitchFamily="34" charset="0"/>
              </a:rPr>
              <a:t>远程控制</a:t>
            </a:r>
            <a:endParaRPr lang="en-US" altLang="zh-CN" sz="1600" b="1" dirty="0" smtClean="0"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cs typeface="Arial" pitchFamily="34" charset="0"/>
              </a:rPr>
              <a:t>（异地管理）</a:t>
            </a:r>
            <a:endParaRPr lang="en-US" altLang="zh-CN" sz="1600" b="1" dirty="0" smtClean="0">
              <a:cs typeface="Arial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661150" y="3125788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1600" b="1" dirty="0">
              <a:cs typeface="Arial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722688" y="3905250"/>
            <a:ext cx="174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 smtClean="0">
                <a:cs typeface="Arial" pitchFamily="34" charset="0"/>
              </a:rPr>
              <a:t>财务管理</a:t>
            </a:r>
            <a:endParaRPr lang="zh-CN" altLang="zh-CN" sz="1600" dirty="0">
              <a:cs typeface="Arial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722688" y="2970213"/>
            <a:ext cx="174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 smtClean="0">
                <a:cs typeface="Arial" pitchFamily="34" charset="0"/>
              </a:rPr>
              <a:t>商贸管理</a:t>
            </a:r>
            <a:endParaRPr lang="zh-CN" altLang="zh-CN" sz="1600" dirty="0"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57488" y="1500174"/>
            <a:ext cx="37147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1400" dirty="0" smtClean="0">
                <a:cs typeface="Arial" pitchFamily="34" charset="0"/>
              </a:rPr>
              <a:t>对企业的进销存、零售、促销、会员进行管理</a:t>
            </a:r>
            <a:endParaRPr lang="en-US" altLang="zh-CN" sz="1400" dirty="0" smtClean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1400" dirty="0" smtClean="0">
                <a:cs typeface="Arial" pitchFamily="34" charset="0"/>
              </a:rPr>
              <a:t>远程对门店、仓库、办事处、加盟商进行管理</a:t>
            </a:r>
            <a:endParaRPr lang="en-US" altLang="zh-CN" sz="1400" dirty="0" smtClean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1400" dirty="0" smtClean="0">
                <a:cs typeface="Arial" pitchFamily="34" charset="0"/>
              </a:rPr>
              <a:t>对配送进行管理</a:t>
            </a:r>
            <a:endParaRPr lang="en-US" altLang="zh-CN" sz="1400" dirty="0" smtClean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1400" dirty="0" smtClean="0">
                <a:cs typeface="Arial" pitchFamily="34" charset="0"/>
              </a:rPr>
              <a:t>对部门核算管理</a:t>
            </a:r>
            <a:endParaRPr lang="en-US" altLang="zh-CN" sz="1400" dirty="0" smtClean="0">
              <a:cs typeface="Arial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en-US" altLang="zh-CN" sz="1400" dirty="0" smtClean="0">
              <a:cs typeface="Arial" pitchFamily="34" charset="0"/>
            </a:endParaRPr>
          </a:p>
          <a:p>
            <a:pPr marL="342900" indent="-342900" algn="ctr"/>
            <a:endParaRPr lang="en-US" altLang="zh-CN" sz="1400" dirty="0" smtClean="0">
              <a:cs typeface="Arial" pitchFamily="34" charset="0"/>
            </a:endParaRPr>
          </a:p>
          <a:p>
            <a:pPr algn="ctr"/>
            <a:endParaRPr lang="zh-CN" altLang="zh-CN" sz="1400" dirty="0">
              <a:cs typeface="Arial" pitchFamily="34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838450" y="5243513"/>
            <a:ext cx="3435350" cy="1114445"/>
            <a:chOff x="0" y="0"/>
            <a:chExt cx="1484" cy="330"/>
          </a:xfrm>
        </p:grpSpPr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0" y="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cmpd="sng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23" y="20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98788" y="5241925"/>
            <a:ext cx="31289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1400" dirty="0" smtClean="0">
                <a:cs typeface="Arial" pitchFamily="34" charset="0"/>
              </a:rPr>
              <a:t>外接标准财务软件，业务驱动财务，实现业务财务一体化管理</a:t>
            </a:r>
            <a:endParaRPr lang="en-US" altLang="zh-CN" sz="1400" dirty="0" smtClean="0">
              <a:cs typeface="Arial" pitchFamily="34" charset="0"/>
            </a:endParaRPr>
          </a:p>
          <a:p>
            <a:pPr marL="342900" indent="-342900"/>
            <a:endParaRPr lang="en-US" altLang="zh-CN" sz="1400" dirty="0" smtClean="0">
              <a:cs typeface="Arial" pitchFamily="34" charset="0"/>
            </a:endParaRPr>
          </a:p>
          <a:p>
            <a:pPr marL="342900" indent="-342900"/>
            <a:endParaRPr lang="en-US" altLang="zh-CN" sz="1400" dirty="0" smtClean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zh-CN" altLang="zh-CN" sz="1400" dirty="0">
              <a:cs typeface="Arial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643702" y="3214686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cs typeface="Arial" pitchFamily="34" charset="0"/>
              </a:rPr>
              <a:t>移动应用</a:t>
            </a:r>
            <a:endParaRPr lang="en-US" altLang="zh-CN" sz="1600" b="1" dirty="0" smtClean="0"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cs typeface="Arial" pitchFamily="34" charset="0"/>
              </a:rPr>
              <a:t>（</a:t>
            </a:r>
            <a:r>
              <a:rPr lang="en-US" altLang="zh-CN" sz="1600" b="1" dirty="0" smtClean="0">
                <a:cs typeface="Arial" pitchFamily="34" charset="0"/>
              </a:rPr>
              <a:t>PDA   </a:t>
            </a:r>
            <a:r>
              <a:rPr lang="zh-CN" altLang="en-US" sz="1600" b="1" dirty="0" smtClean="0">
                <a:cs typeface="Arial" pitchFamily="34" charset="0"/>
              </a:rPr>
              <a:t>手机端）</a:t>
            </a:r>
            <a:endParaRPr lang="en-US" altLang="zh-CN" sz="1600" b="1" dirty="0" smtClean="0">
              <a:cs typeface="Arial" pitchFamily="34" charset="0"/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42852"/>
            <a:ext cx="8229600" cy="71438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effectLst/>
                <a:latin typeface="+mj-ea"/>
              </a:rPr>
              <a:t>U</a:t>
            </a:r>
            <a:r>
              <a:rPr lang="en-US" altLang="zh-CN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商贸分销</a:t>
            </a:r>
            <a:r>
              <a:rPr lang="en-US" altLang="zh-CN" sz="2400" dirty="0" err="1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.net</a:t>
            </a:r>
            <a:r>
              <a:rPr lang="zh-CN" altLang="en-US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 可以管什么？</a:t>
            </a:r>
            <a:r>
              <a:rPr lang="en-US" altLang="zh-CN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24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85813" y="2665411"/>
            <a:ext cx="2770188" cy="3365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>
              <a:cs typeface="Arial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83001" y="2136773"/>
            <a:ext cx="2095500" cy="2681288"/>
            <a:chOff x="0" y="0"/>
            <a:chExt cx="1320" cy="1689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0" y="261"/>
              <a:ext cx="654" cy="1428"/>
            </a:xfrm>
            <a:custGeom>
              <a:avLst/>
              <a:gdLst>
                <a:gd name="T0" fmla="*/ 1 w 654"/>
                <a:gd name="T1" fmla="*/ 0 h 1428"/>
                <a:gd name="T2" fmla="*/ 117 w 654"/>
                <a:gd name="T3" fmla="*/ 110 h 1428"/>
                <a:gd name="T4" fmla="*/ 117 w 654"/>
                <a:gd name="T5" fmla="*/ 1026 h 1428"/>
                <a:gd name="T6" fmla="*/ 649 w 654"/>
                <a:gd name="T7" fmla="*/ 1241 h 1428"/>
                <a:gd name="T8" fmla="*/ 654 w 654"/>
                <a:gd name="T9" fmla="*/ 1428 h 1428"/>
                <a:gd name="T10" fmla="*/ 0 w 654"/>
                <a:gd name="T11" fmla="*/ 1128 h 1428"/>
                <a:gd name="T12" fmla="*/ 1 w 654"/>
                <a:gd name="T13" fmla="*/ 0 h 14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4"/>
                <a:gd name="T22" fmla="*/ 0 h 1428"/>
                <a:gd name="T23" fmla="*/ 654 w 654"/>
                <a:gd name="T24" fmla="*/ 1428 h 14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4" h="1428">
                  <a:moveTo>
                    <a:pt x="1" y="0"/>
                  </a:moveTo>
                  <a:lnTo>
                    <a:pt x="117" y="110"/>
                  </a:lnTo>
                  <a:lnTo>
                    <a:pt x="117" y="1026"/>
                  </a:lnTo>
                  <a:lnTo>
                    <a:pt x="649" y="1241"/>
                  </a:lnTo>
                  <a:lnTo>
                    <a:pt x="654" y="1428"/>
                  </a:lnTo>
                  <a:lnTo>
                    <a:pt x="0" y="11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C63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649" y="266"/>
              <a:ext cx="671" cy="1422"/>
            </a:xfrm>
            <a:custGeom>
              <a:avLst/>
              <a:gdLst>
                <a:gd name="T0" fmla="*/ 654 w 671"/>
                <a:gd name="T1" fmla="*/ 0 h 1422"/>
                <a:gd name="T2" fmla="*/ 516 w 671"/>
                <a:gd name="T3" fmla="*/ 111 h 1422"/>
                <a:gd name="T4" fmla="*/ 519 w 671"/>
                <a:gd name="T5" fmla="*/ 1008 h 1422"/>
                <a:gd name="T6" fmla="*/ 0 w 671"/>
                <a:gd name="T7" fmla="*/ 1237 h 1422"/>
                <a:gd name="T8" fmla="*/ 2 w 671"/>
                <a:gd name="T9" fmla="*/ 1422 h 1422"/>
                <a:gd name="T10" fmla="*/ 671 w 671"/>
                <a:gd name="T11" fmla="*/ 1114 h 1422"/>
                <a:gd name="T12" fmla="*/ 654 w 671"/>
                <a:gd name="T13" fmla="*/ 0 h 14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1"/>
                <a:gd name="T22" fmla="*/ 0 h 1422"/>
                <a:gd name="T23" fmla="*/ 671 w 671"/>
                <a:gd name="T24" fmla="*/ 1422 h 14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1" h="1422">
                  <a:moveTo>
                    <a:pt x="654" y="0"/>
                  </a:moveTo>
                  <a:lnTo>
                    <a:pt x="516" y="111"/>
                  </a:lnTo>
                  <a:lnTo>
                    <a:pt x="519" y="1008"/>
                  </a:lnTo>
                  <a:lnTo>
                    <a:pt x="0" y="1237"/>
                  </a:lnTo>
                  <a:lnTo>
                    <a:pt x="2" y="1422"/>
                  </a:lnTo>
                  <a:lnTo>
                    <a:pt x="671" y="111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BE2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" y="0"/>
              <a:ext cx="1304" cy="377"/>
            </a:xfrm>
            <a:custGeom>
              <a:avLst/>
              <a:gdLst>
                <a:gd name="T0" fmla="*/ 0 w 1304"/>
                <a:gd name="T1" fmla="*/ 261 h 377"/>
                <a:gd name="T2" fmla="*/ 117 w 1304"/>
                <a:gd name="T3" fmla="*/ 374 h 377"/>
                <a:gd name="T4" fmla="*/ 638 w 1304"/>
                <a:gd name="T5" fmla="*/ 155 h 377"/>
                <a:gd name="T6" fmla="*/ 1164 w 1304"/>
                <a:gd name="T7" fmla="*/ 377 h 377"/>
                <a:gd name="T8" fmla="*/ 1304 w 1304"/>
                <a:gd name="T9" fmla="*/ 266 h 377"/>
                <a:gd name="T10" fmla="*/ 633 w 1304"/>
                <a:gd name="T11" fmla="*/ 0 h 377"/>
                <a:gd name="T12" fmla="*/ 0 w 1304"/>
                <a:gd name="T13" fmla="*/ 261 h 3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4"/>
                <a:gd name="T22" fmla="*/ 0 h 377"/>
                <a:gd name="T23" fmla="*/ 1304 w 1304"/>
                <a:gd name="T24" fmla="*/ 377 h 3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4" h="377">
                  <a:moveTo>
                    <a:pt x="0" y="261"/>
                  </a:moveTo>
                  <a:lnTo>
                    <a:pt x="117" y="374"/>
                  </a:lnTo>
                  <a:lnTo>
                    <a:pt x="638" y="155"/>
                  </a:lnTo>
                  <a:lnTo>
                    <a:pt x="1164" y="377"/>
                  </a:lnTo>
                  <a:lnTo>
                    <a:pt x="1304" y="266"/>
                  </a:lnTo>
                  <a:lnTo>
                    <a:pt x="633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FEFBD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15" y="154"/>
              <a:ext cx="529" cy="1133"/>
            </a:xfrm>
            <a:custGeom>
              <a:avLst/>
              <a:gdLst>
                <a:gd name="T0" fmla="*/ 2 w 529"/>
                <a:gd name="T1" fmla="*/ 218 h 1133"/>
                <a:gd name="T2" fmla="*/ 0 w 529"/>
                <a:gd name="T3" fmla="*/ 1133 h 1133"/>
                <a:gd name="T4" fmla="*/ 529 w 529"/>
                <a:gd name="T5" fmla="*/ 878 h 1133"/>
                <a:gd name="T6" fmla="*/ 524 w 529"/>
                <a:gd name="T7" fmla="*/ 0 h 1133"/>
                <a:gd name="T8" fmla="*/ 2 w 529"/>
                <a:gd name="T9" fmla="*/ 218 h 1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9"/>
                <a:gd name="T16" fmla="*/ 0 h 1133"/>
                <a:gd name="T17" fmla="*/ 529 w 529"/>
                <a:gd name="T18" fmla="*/ 1133 h 1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9" h="1133">
                  <a:moveTo>
                    <a:pt x="2" y="218"/>
                  </a:moveTo>
                  <a:lnTo>
                    <a:pt x="0" y="1133"/>
                  </a:lnTo>
                  <a:lnTo>
                    <a:pt x="529" y="878"/>
                  </a:lnTo>
                  <a:lnTo>
                    <a:pt x="524" y="0"/>
                  </a:lnTo>
                  <a:lnTo>
                    <a:pt x="2" y="218"/>
                  </a:lnTo>
                  <a:close/>
                </a:path>
              </a:pathLst>
            </a:custGeom>
            <a:solidFill>
              <a:srgbClr val="FDEBB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640" y="155"/>
              <a:ext cx="528" cy="1123"/>
            </a:xfrm>
            <a:custGeom>
              <a:avLst/>
              <a:gdLst>
                <a:gd name="T0" fmla="*/ 527 w 528"/>
                <a:gd name="T1" fmla="*/ 222 h 1123"/>
                <a:gd name="T2" fmla="*/ 528 w 528"/>
                <a:gd name="T3" fmla="*/ 1123 h 1123"/>
                <a:gd name="T4" fmla="*/ 0 w 528"/>
                <a:gd name="T5" fmla="*/ 879 h 1123"/>
                <a:gd name="T6" fmla="*/ 0 w 528"/>
                <a:gd name="T7" fmla="*/ 0 h 1123"/>
                <a:gd name="T8" fmla="*/ 527 w 528"/>
                <a:gd name="T9" fmla="*/ 222 h 1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123"/>
                <a:gd name="T17" fmla="*/ 528 w 528"/>
                <a:gd name="T18" fmla="*/ 1123 h 1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123">
                  <a:moveTo>
                    <a:pt x="527" y="222"/>
                  </a:moveTo>
                  <a:lnTo>
                    <a:pt x="528" y="1123"/>
                  </a:lnTo>
                  <a:lnTo>
                    <a:pt x="0" y="879"/>
                  </a:lnTo>
                  <a:lnTo>
                    <a:pt x="0" y="0"/>
                  </a:lnTo>
                  <a:lnTo>
                    <a:pt x="527" y="222"/>
                  </a:lnTo>
                  <a:close/>
                </a:path>
              </a:pathLst>
            </a:custGeom>
            <a:solidFill>
              <a:srgbClr val="FBC63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2" y="1034"/>
              <a:ext cx="1061" cy="469"/>
            </a:xfrm>
            <a:custGeom>
              <a:avLst/>
              <a:gdLst>
                <a:gd name="T0" fmla="*/ 527 w 1061"/>
                <a:gd name="T1" fmla="*/ 0 h 469"/>
                <a:gd name="T2" fmla="*/ 0 w 1061"/>
                <a:gd name="T3" fmla="*/ 252 h 469"/>
                <a:gd name="T4" fmla="*/ 537 w 1061"/>
                <a:gd name="T5" fmla="*/ 469 h 469"/>
                <a:gd name="T6" fmla="*/ 1061 w 1061"/>
                <a:gd name="T7" fmla="*/ 241 h 469"/>
                <a:gd name="T8" fmla="*/ 527 w 1061"/>
                <a:gd name="T9" fmla="*/ 0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1"/>
                <a:gd name="T16" fmla="*/ 0 h 469"/>
                <a:gd name="T17" fmla="*/ 1061 w 1061"/>
                <a:gd name="T18" fmla="*/ 469 h 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1" h="469">
                  <a:moveTo>
                    <a:pt x="527" y="0"/>
                  </a:moveTo>
                  <a:lnTo>
                    <a:pt x="0" y="252"/>
                  </a:lnTo>
                  <a:lnTo>
                    <a:pt x="537" y="469"/>
                  </a:lnTo>
                  <a:lnTo>
                    <a:pt x="1061" y="24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B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cs typeface="Arial" pitchFamily="34" charset="0"/>
              </a:endParaRPr>
            </a:p>
          </p:txBody>
        </p:sp>
      </p:grp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2278063" y="4316411"/>
            <a:ext cx="1422400" cy="1387475"/>
          </a:xfrm>
          <a:prstGeom prst="line">
            <a:avLst/>
          </a:prstGeom>
          <a:noFill/>
          <a:ln w="12700" cmpd="sng">
            <a:solidFill>
              <a:srgbClr val="977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5780088" y="4319586"/>
            <a:ext cx="1422400" cy="1387475"/>
          </a:xfrm>
          <a:prstGeom prst="line">
            <a:avLst/>
          </a:prstGeom>
          <a:noFill/>
          <a:ln w="12700" cmpd="sng">
            <a:solidFill>
              <a:srgbClr val="977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5753101" y="1168398"/>
            <a:ext cx="1422400" cy="1387475"/>
          </a:xfrm>
          <a:prstGeom prst="line">
            <a:avLst/>
          </a:prstGeom>
          <a:noFill/>
          <a:ln w="12700" cmpd="sng">
            <a:solidFill>
              <a:srgbClr val="977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2266951" y="1162048"/>
            <a:ext cx="1422400" cy="1387475"/>
          </a:xfrm>
          <a:prstGeom prst="line">
            <a:avLst/>
          </a:prstGeom>
          <a:noFill/>
          <a:ln w="12700" cmpd="sng">
            <a:solidFill>
              <a:srgbClr val="977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" name="Picture 15" descr="light_shadow"/>
          <p:cNvPicPr>
            <a:picLocks noChangeAspect="1" noChangeArrowheads="1"/>
          </p:cNvPicPr>
          <p:nvPr/>
        </p:nvPicPr>
        <p:blipFill>
          <a:blip r:embed="rId2">
            <a:lum bright="-78000" contrast="-78000"/>
          </a:blip>
          <a:srcRect/>
          <a:stretch>
            <a:fillRect/>
          </a:stretch>
        </p:blipFill>
        <p:spPr bwMode="auto">
          <a:xfrm>
            <a:off x="4086226" y="4037011"/>
            <a:ext cx="12160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ircul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4938" y="2778123"/>
            <a:ext cx="14795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937001" y="2770186"/>
            <a:ext cx="1481137" cy="1498600"/>
            <a:chOff x="0" y="0"/>
            <a:chExt cx="933" cy="944"/>
          </a:xfrm>
        </p:grpSpPr>
        <p:pic>
          <p:nvPicPr>
            <p:cNvPr id="19" name="Oval 1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33" cy="944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40" y="142"/>
              <a:ext cx="655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cs typeface="Arial" pitchFamily="34" charset="0"/>
              </a:endParaRPr>
            </a:p>
          </p:txBody>
        </p:sp>
      </p:grpSp>
      <p:sp>
        <p:nvSpPr>
          <p:cNvPr id="21" name="Freeform 18"/>
          <p:cNvSpPr>
            <a:spLocks noChangeArrowheads="1"/>
          </p:cNvSpPr>
          <p:nvPr/>
        </p:nvSpPr>
        <p:spPr bwMode="auto">
          <a:xfrm>
            <a:off x="4097338" y="2808286"/>
            <a:ext cx="1154113" cy="514350"/>
          </a:xfrm>
          <a:custGeom>
            <a:avLst/>
            <a:gdLst>
              <a:gd name="T0" fmla="*/ 1136640 w 1321"/>
              <a:gd name="T1" fmla="*/ 289683 h 712"/>
              <a:gd name="T2" fmla="*/ 1150618 w 1321"/>
              <a:gd name="T3" fmla="*/ 319302 h 712"/>
              <a:gd name="T4" fmla="*/ 1154113 w 1321"/>
              <a:gd name="T5" fmla="*/ 347475 h 712"/>
              <a:gd name="T6" fmla="*/ 1148871 w 1321"/>
              <a:gd name="T7" fmla="*/ 372759 h 712"/>
              <a:gd name="T8" fmla="*/ 1134019 w 1321"/>
              <a:gd name="T9" fmla="*/ 397321 h 712"/>
              <a:gd name="T10" fmla="*/ 1111303 w 1321"/>
              <a:gd name="T11" fmla="*/ 418271 h 712"/>
              <a:gd name="T12" fmla="*/ 1082472 w 1321"/>
              <a:gd name="T13" fmla="*/ 436331 h 712"/>
              <a:gd name="T14" fmla="*/ 1044905 w 1321"/>
              <a:gd name="T15" fmla="*/ 453668 h 712"/>
              <a:gd name="T16" fmla="*/ 1002095 w 1321"/>
              <a:gd name="T17" fmla="*/ 468839 h 712"/>
              <a:gd name="T18" fmla="*/ 954044 w 1321"/>
              <a:gd name="T19" fmla="*/ 481842 h 712"/>
              <a:gd name="T20" fmla="*/ 900750 w 1321"/>
              <a:gd name="T21" fmla="*/ 493400 h 712"/>
              <a:gd name="T22" fmla="*/ 844835 w 1321"/>
              <a:gd name="T23" fmla="*/ 501347 h 712"/>
              <a:gd name="T24" fmla="*/ 782805 w 1321"/>
              <a:gd name="T25" fmla="*/ 508571 h 712"/>
              <a:gd name="T26" fmla="*/ 719901 w 1321"/>
              <a:gd name="T27" fmla="*/ 512905 h 712"/>
              <a:gd name="T28" fmla="*/ 694565 w 1321"/>
              <a:gd name="T29" fmla="*/ 514350 h 712"/>
              <a:gd name="T30" fmla="*/ 415865 w 1321"/>
              <a:gd name="T31" fmla="*/ 514350 h 712"/>
              <a:gd name="T32" fmla="*/ 412370 w 1321"/>
              <a:gd name="T33" fmla="*/ 514350 h 712"/>
              <a:gd name="T34" fmla="*/ 357329 w 1321"/>
              <a:gd name="T35" fmla="*/ 511460 h 712"/>
              <a:gd name="T36" fmla="*/ 304036 w 1321"/>
              <a:gd name="T37" fmla="*/ 508571 h 712"/>
              <a:gd name="T38" fmla="*/ 253363 w 1321"/>
              <a:gd name="T39" fmla="*/ 502792 h 712"/>
              <a:gd name="T40" fmla="*/ 205312 w 1321"/>
              <a:gd name="T41" fmla="*/ 497735 h 712"/>
              <a:gd name="T42" fmla="*/ 162502 w 1321"/>
              <a:gd name="T43" fmla="*/ 489066 h 712"/>
              <a:gd name="T44" fmla="*/ 123187 w 1321"/>
              <a:gd name="T45" fmla="*/ 478952 h 712"/>
              <a:gd name="T46" fmla="*/ 89114 w 1321"/>
              <a:gd name="T47" fmla="*/ 468116 h 712"/>
              <a:gd name="T48" fmla="*/ 58536 w 1321"/>
              <a:gd name="T49" fmla="*/ 455113 h 712"/>
              <a:gd name="T50" fmla="*/ 34073 w 1321"/>
              <a:gd name="T51" fmla="*/ 439220 h 712"/>
              <a:gd name="T52" fmla="*/ 15726 w 1321"/>
              <a:gd name="T53" fmla="*/ 421160 h 712"/>
              <a:gd name="T54" fmla="*/ 5242 w 1321"/>
              <a:gd name="T55" fmla="*/ 400211 h 712"/>
              <a:gd name="T56" fmla="*/ 0 w 1321"/>
              <a:gd name="T57" fmla="*/ 378539 h 712"/>
              <a:gd name="T58" fmla="*/ 0 w 1321"/>
              <a:gd name="T59" fmla="*/ 375649 h 712"/>
              <a:gd name="T60" fmla="*/ 3495 w 1321"/>
              <a:gd name="T61" fmla="*/ 351810 h 712"/>
              <a:gd name="T62" fmla="*/ 13979 w 1321"/>
              <a:gd name="T63" fmla="*/ 322191 h 712"/>
              <a:gd name="T64" fmla="*/ 44557 w 1321"/>
              <a:gd name="T65" fmla="*/ 267289 h 712"/>
              <a:gd name="T66" fmla="*/ 82125 w 1321"/>
              <a:gd name="T67" fmla="*/ 215998 h 712"/>
              <a:gd name="T68" fmla="*/ 128429 w 1321"/>
              <a:gd name="T69" fmla="*/ 169764 h 712"/>
              <a:gd name="T70" fmla="*/ 178228 w 1321"/>
              <a:gd name="T71" fmla="*/ 127143 h 712"/>
              <a:gd name="T72" fmla="*/ 235890 w 1321"/>
              <a:gd name="T73" fmla="*/ 90300 h 712"/>
              <a:gd name="T74" fmla="*/ 297920 w 1321"/>
              <a:gd name="T75" fmla="*/ 59237 h 712"/>
              <a:gd name="T76" fmla="*/ 362571 w 1321"/>
              <a:gd name="T77" fmla="*/ 33953 h 712"/>
              <a:gd name="T78" fmla="*/ 434212 w 1321"/>
              <a:gd name="T79" fmla="*/ 15170 h 712"/>
              <a:gd name="T80" fmla="*/ 507600 w 1321"/>
              <a:gd name="T81" fmla="*/ 4334 h 712"/>
              <a:gd name="T82" fmla="*/ 582735 w 1321"/>
              <a:gd name="T83" fmla="*/ 0 h 712"/>
              <a:gd name="T84" fmla="*/ 582735 w 1321"/>
              <a:gd name="T85" fmla="*/ 0 h 712"/>
              <a:gd name="T86" fmla="*/ 663113 w 1321"/>
              <a:gd name="T87" fmla="*/ 4334 h 712"/>
              <a:gd name="T88" fmla="*/ 739995 w 1321"/>
              <a:gd name="T89" fmla="*/ 16615 h 712"/>
              <a:gd name="T90" fmla="*/ 814257 w 1321"/>
              <a:gd name="T91" fmla="*/ 38287 h 712"/>
              <a:gd name="T92" fmla="*/ 882403 w 1321"/>
              <a:gd name="T93" fmla="*/ 65016 h 712"/>
              <a:gd name="T94" fmla="*/ 945307 w 1321"/>
              <a:gd name="T95" fmla="*/ 98969 h 712"/>
              <a:gd name="T96" fmla="*/ 1003842 w 1321"/>
              <a:gd name="T97" fmla="*/ 140146 h 712"/>
              <a:gd name="T98" fmla="*/ 1055389 w 1321"/>
              <a:gd name="T99" fmla="*/ 184935 h 712"/>
              <a:gd name="T100" fmla="*/ 1099072 w 1321"/>
              <a:gd name="T101" fmla="*/ 234781 h 712"/>
              <a:gd name="T102" fmla="*/ 1136640 w 1321"/>
              <a:gd name="T103" fmla="*/ 289683 h 712"/>
              <a:gd name="T104" fmla="*/ 1136640 w 1321"/>
              <a:gd name="T105" fmla="*/ 289683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1B9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858838" y="2687636"/>
            <a:ext cx="1789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zh-CN" altLang="zh-CN" sz="1400" b="1" dirty="0">
                <a:solidFill>
                  <a:srgbClr val="FEFEFE"/>
                </a:solidFill>
                <a:cs typeface="Arial" pitchFamily="34" charset="0"/>
              </a:rPr>
              <a:t> </a:t>
            </a:r>
            <a:r>
              <a:rPr lang="zh-CN" altLang="en-US" sz="1400" b="1" dirty="0" smtClean="0">
                <a:solidFill>
                  <a:srgbClr val="FEFEFE"/>
                </a:solidFill>
                <a:cs typeface="Arial" pitchFamily="34" charset="0"/>
              </a:rPr>
              <a:t>分散运营  集中管控</a:t>
            </a:r>
            <a:endParaRPr lang="zh-CN" altLang="zh-CN" sz="1400" b="1" dirty="0">
              <a:solidFill>
                <a:srgbClr val="FEFEFE"/>
              </a:solidFill>
              <a:cs typeface="Arial" pitchFamily="34" charset="0"/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6010276" y="2603498"/>
            <a:ext cx="2770187" cy="3365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083301" y="2625723"/>
            <a:ext cx="23278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zh-CN" altLang="zh-CN" sz="1400" b="1" dirty="0">
                <a:solidFill>
                  <a:srgbClr val="FEFEFE"/>
                </a:solidFill>
                <a:cs typeface="Arial" pitchFamily="34" charset="0"/>
              </a:rPr>
              <a:t> </a:t>
            </a:r>
            <a:r>
              <a:rPr lang="zh-CN" altLang="en-US" sz="1400" b="1" dirty="0" smtClean="0">
                <a:solidFill>
                  <a:srgbClr val="FEFEFE"/>
                </a:solidFill>
                <a:cs typeface="Arial" pitchFamily="34" charset="0"/>
              </a:rPr>
              <a:t>上下游协同  共享平台资源</a:t>
            </a:r>
            <a:endParaRPr lang="zh-CN" altLang="zh-CN" sz="1400" b="1" dirty="0">
              <a:solidFill>
                <a:srgbClr val="FEFEFE"/>
              </a:solidFill>
              <a:cs typeface="Arial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072198" y="3143248"/>
            <a:ext cx="29749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rgbClr val="080808"/>
                </a:solidFill>
                <a:cs typeface="Arial" pitchFamily="34" charset="0"/>
              </a:rPr>
              <a:t>经销商登陆后可以共享公司的商品信息、经销商订单执行情况。</a:t>
            </a:r>
            <a:endParaRPr lang="en-US" altLang="zh-CN" sz="1400" dirty="0" smtClean="0">
              <a:solidFill>
                <a:srgbClr val="080808"/>
              </a:solidFill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rgbClr val="080808"/>
                </a:solidFill>
                <a:cs typeface="Arial" pitchFamily="34" charset="0"/>
              </a:rPr>
              <a:t>可以做库存销售上报单，让总部掌控到经销商的真实库存、销售数据</a:t>
            </a:r>
            <a:endParaRPr lang="en-US" altLang="zh-CN" sz="1400" dirty="0" smtClean="0">
              <a:solidFill>
                <a:srgbClr val="080808"/>
              </a:solidFill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rgbClr val="080808"/>
                </a:solidFill>
                <a:cs typeface="Arial" pitchFamily="34" charset="0"/>
              </a:rPr>
              <a:t>在线传讯，可以将信息直接发给总部。</a:t>
            </a:r>
            <a:endParaRPr lang="en-US" altLang="zh-CN" sz="1400" dirty="0" smtClean="0">
              <a:solidFill>
                <a:srgbClr val="080808"/>
              </a:solidFill>
              <a:cs typeface="Arial" pitchFamily="34" charset="0"/>
            </a:endParaRPr>
          </a:p>
          <a:p>
            <a:pPr eaLnBrk="0" hangingPunct="0"/>
            <a:endParaRPr lang="zh-CN" altLang="zh-CN" sz="1400" dirty="0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71472" y="3214686"/>
            <a:ext cx="3213100" cy="9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71450" eaLnBrk="0" hangingPunct="0">
              <a:lnSpc>
                <a:spcPct val="80000"/>
              </a:lnSpc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rgbClr val="080808"/>
                </a:solidFill>
                <a:cs typeface="Arial" pitchFamily="34" charset="0"/>
              </a:rPr>
              <a:t>松散式连锁管理，数据集中采集到总部，而门店业务可以独自运营。实现企业分散运营、集中管控的目的</a:t>
            </a:r>
            <a:endParaRPr lang="en-US" altLang="zh-CN" sz="1400" dirty="0" smtClean="0">
              <a:solidFill>
                <a:srgbClr val="080808"/>
              </a:solidFill>
              <a:cs typeface="Arial" pitchFamily="34" charset="0"/>
            </a:endParaRPr>
          </a:p>
          <a:p>
            <a:pPr indent="-171450" eaLnBrk="0" hangingPunct="0">
              <a:lnSpc>
                <a:spcPct val="80000"/>
              </a:lnSpc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rgbClr val="080808"/>
                </a:solidFill>
                <a:cs typeface="Arial" pitchFamily="34" charset="0"/>
              </a:rPr>
              <a:t>企业总部根据采集到的信息，进行决策分析，合理进行资源配置。</a:t>
            </a:r>
            <a:endParaRPr lang="en-US" altLang="zh-CN" sz="1400" dirty="0" smtClean="0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046381" y="5357826"/>
            <a:ext cx="4000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rgbClr val="800000"/>
                </a:solidFill>
                <a:cs typeface="Arial" pitchFamily="34" charset="0"/>
              </a:rPr>
              <a:t>商品信息自定义，更好扩展商品属性</a:t>
            </a:r>
            <a:endParaRPr lang="en-US" altLang="zh-CN" sz="1400" dirty="0" smtClean="0">
              <a:solidFill>
                <a:srgbClr val="800000"/>
              </a:solidFill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rgbClr val="800000"/>
                </a:solidFill>
                <a:cs typeface="Arial" pitchFamily="34" charset="0"/>
              </a:rPr>
              <a:t>会签、顺签式多级审核，业务逻辑严谨</a:t>
            </a:r>
            <a:endParaRPr lang="en-US" altLang="zh-CN" sz="1400" dirty="0" smtClean="0">
              <a:solidFill>
                <a:srgbClr val="800000"/>
              </a:solidFill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rgbClr val="800000"/>
                </a:solidFill>
                <a:cs typeface="Arial" pitchFamily="34" charset="0"/>
              </a:rPr>
              <a:t>会员与零售促销结合，更好适应市场营销需求</a:t>
            </a:r>
            <a:endParaRPr lang="en-US" altLang="zh-CN" sz="1400" dirty="0" smtClean="0">
              <a:solidFill>
                <a:srgbClr val="800000"/>
              </a:solidFill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rgbClr val="800000"/>
                </a:solidFill>
                <a:cs typeface="Arial" pitchFamily="34" charset="0"/>
              </a:rPr>
              <a:t>部门核算，变通应用在门店或其它业务，实施维护更方便。</a:t>
            </a:r>
            <a:endParaRPr lang="en-US" altLang="zh-CN" sz="1400" dirty="0" smtClean="0">
              <a:solidFill>
                <a:srgbClr val="800000"/>
              </a:solidFill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endParaRPr lang="en-US" altLang="zh-CN" sz="1400" dirty="0" smtClean="0">
              <a:solidFill>
                <a:srgbClr val="800000"/>
              </a:solidFill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endParaRPr lang="en-US" altLang="zh-CN" sz="1400" dirty="0" smtClean="0">
              <a:solidFill>
                <a:srgbClr val="800000"/>
              </a:solidFill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endParaRPr lang="zh-CN" altLang="zh-CN" sz="1400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4143372" y="3143248"/>
            <a:ext cx="1114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b="1" dirty="0" smtClean="0">
                <a:cs typeface="Arial" pitchFamily="34" charset="0"/>
              </a:rPr>
              <a:t>产品</a:t>
            </a:r>
            <a:endParaRPr lang="en-US" altLang="zh-CN" b="1" dirty="0" smtClean="0">
              <a:cs typeface="Arial" pitchFamily="34" charset="0"/>
            </a:endParaRPr>
          </a:p>
          <a:p>
            <a:pPr algn="ctr" eaLnBrk="0" hangingPunct="0"/>
            <a:r>
              <a:rPr lang="zh-CN" altLang="en-US" b="1" dirty="0" smtClean="0">
                <a:cs typeface="Arial" pitchFamily="34" charset="0"/>
              </a:rPr>
              <a:t>价值亮点</a:t>
            </a:r>
            <a:endParaRPr lang="zh-CN" altLang="zh-CN" dirty="0">
              <a:cs typeface="Arial" pitchFamily="34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643306" y="571480"/>
            <a:ext cx="2524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zh-CN" altLang="zh-CN" sz="1400" b="1" dirty="0">
                <a:solidFill>
                  <a:srgbClr val="FEFEFE"/>
                </a:solidFill>
                <a:cs typeface="Arial" pitchFamily="34" charset="0"/>
              </a:rPr>
              <a:t> Description of the contents</a:t>
            </a:r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>
            <a:off x="3302011" y="642918"/>
            <a:ext cx="2770187" cy="35719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3643306" y="642918"/>
            <a:ext cx="20361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zh-CN" altLang="zh-CN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zh-CN" altLang="en-US" sz="1400" b="1" dirty="0" smtClean="0">
                <a:solidFill>
                  <a:srgbClr val="FF0000"/>
                </a:solidFill>
                <a:cs typeface="Arial" pitchFamily="34" charset="0"/>
              </a:rPr>
              <a:t>跨区域、异地远程管控</a:t>
            </a:r>
            <a:endParaRPr lang="zh-CN" altLang="zh-CN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2" name="AutoShape 20"/>
          <p:cNvSpPr>
            <a:spLocks noChangeArrowheads="1"/>
          </p:cNvSpPr>
          <p:nvPr/>
        </p:nvSpPr>
        <p:spPr bwMode="auto">
          <a:xfrm>
            <a:off x="3357554" y="5072074"/>
            <a:ext cx="2770187" cy="33655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3925736" y="5072074"/>
            <a:ext cx="1789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zh-CN" altLang="zh-CN" sz="1400" b="1" dirty="0">
                <a:cs typeface="Arial" pitchFamily="34" charset="0"/>
              </a:rPr>
              <a:t> </a:t>
            </a:r>
            <a:r>
              <a:rPr lang="zh-CN" altLang="en-US" sz="1400" b="1" dirty="0" smtClean="0">
                <a:cs typeface="Arial" pitchFamily="34" charset="0"/>
              </a:rPr>
              <a:t>灵活变通  按需应用</a:t>
            </a:r>
            <a:endParaRPr lang="zh-CN" altLang="zh-CN" sz="1400" b="1" dirty="0">
              <a:cs typeface="Arial" pitchFamily="34" charset="0"/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3357554" y="1214422"/>
            <a:ext cx="29749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rgbClr val="080808"/>
                </a:solidFill>
                <a:cs typeface="Arial" pitchFamily="34" charset="0"/>
              </a:rPr>
              <a:t>远程随时监管在异地的办事处、仓库、门店、加盟商库的日常工作</a:t>
            </a:r>
            <a:endParaRPr lang="en-US" altLang="zh-CN" sz="1400" dirty="0" smtClean="0">
              <a:solidFill>
                <a:srgbClr val="080808"/>
              </a:solidFill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rgbClr val="080808"/>
                </a:solidFill>
                <a:cs typeface="Arial" pitchFamily="34" charset="0"/>
              </a:rPr>
              <a:t>任意能上网的地方就可使用。</a:t>
            </a:r>
            <a:endParaRPr lang="zh-CN" altLang="zh-CN" sz="1400" dirty="0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71438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effectLst/>
                <a:latin typeface="+mj-ea"/>
              </a:rPr>
              <a:t>U</a:t>
            </a:r>
            <a:r>
              <a:rPr lang="en-US" altLang="zh-CN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商贸分销</a:t>
            </a:r>
            <a:r>
              <a:rPr lang="en-US" altLang="zh-CN" sz="2400" dirty="0" err="1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.net</a:t>
            </a:r>
            <a:r>
              <a:rPr lang="zh-CN" altLang="en-US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    产品价值</a:t>
            </a:r>
            <a:r>
              <a:rPr lang="en-US" altLang="zh-CN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40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24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4"/>
          <p:cNvSpPr txBox="1">
            <a:spLocks/>
          </p:cNvSpPr>
          <p:nvPr/>
        </p:nvSpPr>
        <p:spPr>
          <a:xfrm>
            <a:off x="357158" y="1500174"/>
            <a:ext cx="8429684" cy="12858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U+</a:t>
            </a:r>
            <a:r>
              <a:rPr lang="zh-CN" altLang="en-US" sz="1600" b="1" dirty="0" smtClean="0"/>
              <a:t>商贸分销</a:t>
            </a:r>
            <a:r>
              <a:rPr lang="en-US" altLang="zh-CN" sz="1600" b="1" dirty="0" err="1" smtClean="0"/>
              <a:t>.net</a:t>
            </a:r>
            <a:r>
              <a:rPr lang="zh-CN" altLang="en-US" sz="1600" b="1" dirty="0" smtClean="0"/>
              <a:t>，</a:t>
            </a:r>
            <a:r>
              <a:rPr lang="en-US" altLang="zh-CN" sz="1600" b="1" dirty="0" smtClean="0"/>
              <a:t>B/S</a:t>
            </a:r>
            <a:r>
              <a:rPr lang="zh-CN" altLang="en-US" sz="1600" b="1" dirty="0" smtClean="0"/>
              <a:t>架构，</a:t>
            </a:r>
            <a:r>
              <a:rPr lang="en-US" altLang="zh-CN" sz="1600" b="1" dirty="0" smtClean="0"/>
              <a:t>web</a:t>
            </a:r>
            <a:r>
              <a:rPr lang="zh-CN" altLang="en-US" sz="1600" b="1" dirty="0" smtClean="0"/>
              <a:t>服务器、数据库服务器分布式部署方案可以让你：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只要有网络，无需安装系统，随时随地办公。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信息及时采集，分析决策高效。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8596" y="2786058"/>
            <a:ext cx="8153400" cy="3733800"/>
            <a:chOff x="609600" y="2590800"/>
            <a:chExt cx="8153400" cy="3733800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3729335"/>
              <a:ext cx="685800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ktangel 762"/>
            <p:cNvSpPr>
              <a:spLocks noChangeArrowheads="1"/>
            </p:cNvSpPr>
            <p:nvPr/>
          </p:nvSpPr>
          <p:spPr bwMode="auto">
            <a:xfrm>
              <a:off x="647700" y="4716958"/>
              <a:ext cx="2133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zh-CN" altLang="en-US" sz="1200" noProof="1" smtClea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公司</a:t>
              </a:r>
              <a:r>
                <a:rPr lang="en-US" altLang="zh-CN" sz="1200" noProof="1" smtClea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/</a:t>
              </a:r>
              <a:r>
                <a:rPr lang="zh-CN" altLang="en-US" sz="1200" noProof="1" smtClea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家</a:t>
              </a:r>
              <a:r>
                <a:rPr lang="en-US" altLang="zh-CN" sz="1200" noProof="1" smtClea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/</a:t>
              </a:r>
              <a:r>
                <a:rPr lang="zh-CN" altLang="en-US" sz="1200" noProof="1" smtClea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托管</a:t>
              </a:r>
              <a:r>
                <a:rPr lang="en-US" altLang="zh-CN" sz="1200" noProof="1" smtClea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/</a:t>
              </a:r>
              <a:r>
                <a:rPr lang="zh-CN" altLang="en-US" sz="1200" noProof="1" smtClea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任何地方</a:t>
              </a:r>
              <a:endParaRPr lang="en-US" altLang="zh-CN" sz="1200" noProof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8" name="云形 7"/>
            <p:cNvSpPr/>
            <p:nvPr/>
          </p:nvSpPr>
          <p:spPr>
            <a:xfrm>
              <a:off x="2857500" y="3281100"/>
              <a:ext cx="2209800" cy="990600"/>
            </a:xfrm>
            <a:prstGeom prst="cloud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90900" y="3576935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曲线连接符 9"/>
            <p:cNvCxnSpPr/>
            <p:nvPr/>
          </p:nvCxnSpPr>
          <p:spPr>
            <a:xfrm flipV="1">
              <a:off x="2037229" y="3852600"/>
              <a:ext cx="744071" cy="257735"/>
            </a:xfrm>
            <a:prstGeom prst="curved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6" descr="联想C325 20英寸一体电脑 双核E350 500G 白色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94679" y="3935943"/>
              <a:ext cx="726842" cy="726842"/>
            </a:xfrm>
            <a:prstGeom prst="rect">
              <a:avLst/>
            </a:prstGeom>
            <a:noFill/>
          </p:spPr>
        </p:pic>
        <p:pic>
          <p:nvPicPr>
            <p:cNvPr id="12" name="Picture 4" descr="图片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5203613"/>
              <a:ext cx="879094" cy="659322"/>
            </a:xfrm>
            <a:prstGeom prst="rect">
              <a:avLst/>
            </a:prstGeom>
            <a:noFill/>
          </p:spPr>
        </p:pic>
        <p:pic>
          <p:nvPicPr>
            <p:cNvPr id="13" name="Picture 8" descr="惠普台式电脑 1G独显 win7系统 全能配置 轻松拥有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94679" y="2883358"/>
              <a:ext cx="845977" cy="845977"/>
            </a:xfrm>
            <a:prstGeom prst="rect">
              <a:avLst/>
            </a:prstGeom>
            <a:noFill/>
          </p:spPr>
        </p:pic>
        <p:sp>
          <p:nvSpPr>
            <p:cNvPr id="14" name="Rektangel 762"/>
            <p:cNvSpPr>
              <a:spLocks noChangeArrowheads="1"/>
            </p:cNvSpPr>
            <p:nvPr/>
          </p:nvSpPr>
          <p:spPr bwMode="auto">
            <a:xfrm>
              <a:off x="6997656" y="3576935"/>
              <a:ext cx="1295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zh-CN" altLang="en-US" sz="1200" noProof="1" smtClea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公司</a:t>
              </a:r>
              <a:endParaRPr lang="en-US" altLang="zh-CN" sz="1200" noProof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5" name="Rektangel 762"/>
            <p:cNvSpPr>
              <a:spLocks noChangeArrowheads="1"/>
            </p:cNvSpPr>
            <p:nvPr/>
          </p:nvSpPr>
          <p:spPr bwMode="auto">
            <a:xfrm>
              <a:off x="7010400" y="4635808"/>
              <a:ext cx="1295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zh-CN" altLang="en-US" sz="1200" noProof="1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家</a:t>
              </a:r>
              <a:endParaRPr lang="en-US" altLang="zh-CN" sz="1200" noProof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6" name="Rektangel 762"/>
            <p:cNvSpPr>
              <a:spLocks noChangeArrowheads="1"/>
            </p:cNvSpPr>
            <p:nvPr/>
          </p:nvSpPr>
          <p:spPr bwMode="auto">
            <a:xfrm>
              <a:off x="7086600" y="5862935"/>
              <a:ext cx="114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zh-CN" altLang="en-US" sz="1200" noProof="1" smtClea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任何可以访问网络的地方</a:t>
              </a:r>
              <a:endParaRPr lang="en-US" altLang="zh-CN" sz="1200" noProof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cxnSp>
          <p:nvCxnSpPr>
            <p:cNvPr id="17" name="曲线连接符 16"/>
            <p:cNvCxnSpPr>
              <a:endCxn id="13" idx="1"/>
            </p:cNvCxnSpPr>
            <p:nvPr/>
          </p:nvCxnSpPr>
          <p:spPr>
            <a:xfrm flipV="1">
              <a:off x="5067300" y="3306347"/>
              <a:ext cx="2227379" cy="270589"/>
            </a:xfrm>
            <a:prstGeom prst="curvedConnector3">
              <a:avLst>
                <a:gd name="adj1" fmla="val 5603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曲线连接符 17"/>
            <p:cNvCxnSpPr>
              <a:endCxn id="11" idx="1"/>
            </p:cNvCxnSpPr>
            <p:nvPr/>
          </p:nvCxnSpPr>
          <p:spPr>
            <a:xfrm>
              <a:off x="5067300" y="3930898"/>
              <a:ext cx="2227379" cy="368466"/>
            </a:xfrm>
            <a:prstGeom prst="curvedConnector3">
              <a:avLst>
                <a:gd name="adj1" fmla="val 5603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曲线连接符 18"/>
            <p:cNvCxnSpPr/>
            <p:nvPr/>
          </p:nvCxnSpPr>
          <p:spPr>
            <a:xfrm>
              <a:off x="4762500" y="4196057"/>
              <a:ext cx="2532179" cy="1214143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ktangel 762"/>
            <p:cNvSpPr>
              <a:spLocks noChangeArrowheads="1"/>
            </p:cNvSpPr>
            <p:nvPr/>
          </p:nvSpPr>
          <p:spPr bwMode="auto">
            <a:xfrm>
              <a:off x="6629400" y="2667000"/>
              <a:ext cx="2133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zh-CN" altLang="en-US" sz="1400" b="1" noProof="1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产品使用</a:t>
              </a:r>
              <a:endParaRPr lang="en-US" altLang="zh-CN" sz="1400" b="1" noProof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1" name="Rektangel 762"/>
            <p:cNvSpPr>
              <a:spLocks noChangeArrowheads="1"/>
            </p:cNvSpPr>
            <p:nvPr/>
          </p:nvSpPr>
          <p:spPr bwMode="auto">
            <a:xfrm>
              <a:off x="609600" y="3325278"/>
              <a:ext cx="2133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zh-CN" altLang="en-US" sz="1400" b="1" noProof="1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服务器位置</a:t>
              </a:r>
              <a:endParaRPr lang="en-US" altLang="zh-CN" sz="1400" b="1" noProof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2" name="Rektangel 762"/>
            <p:cNvSpPr>
              <a:spLocks noChangeArrowheads="1"/>
            </p:cNvSpPr>
            <p:nvPr/>
          </p:nvSpPr>
          <p:spPr bwMode="auto">
            <a:xfrm>
              <a:off x="2895600" y="2590800"/>
              <a:ext cx="2133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zh-CN" altLang="en-US" b="1" noProof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产品安装与部署</a:t>
              </a:r>
              <a:endParaRPr lang="en-US" altLang="zh-CN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3" name="Rektangel 762"/>
            <p:cNvSpPr>
              <a:spLocks noChangeArrowheads="1"/>
            </p:cNvSpPr>
            <p:nvPr/>
          </p:nvSpPr>
          <p:spPr bwMode="auto">
            <a:xfrm>
              <a:off x="5290083" y="2892623"/>
              <a:ext cx="15126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zh-CN" altLang="en-US" sz="1400" b="1" noProof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安全保障机制</a:t>
              </a:r>
              <a:endParaRPr lang="en-US" altLang="zh-CN" sz="1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pic>
          <p:nvPicPr>
            <p:cNvPr id="24" name="图片 2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2274">
              <a:off x="5650429" y="3397753"/>
              <a:ext cx="706456" cy="2258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ktangel 762"/>
            <p:cNvSpPr>
              <a:spLocks noChangeArrowheads="1"/>
            </p:cNvSpPr>
            <p:nvPr/>
          </p:nvSpPr>
          <p:spPr bwMode="auto">
            <a:xfrm>
              <a:off x="5474896" y="3886200"/>
              <a:ext cx="1143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zh-CN" altLang="en-US" sz="1200" noProof="1" smtClea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账套隐藏</a:t>
              </a:r>
              <a:endParaRPr lang="en-US" altLang="zh-CN" sz="1200" noProof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6" name="Rektangel 762"/>
            <p:cNvSpPr>
              <a:spLocks noChangeArrowheads="1"/>
            </p:cNvSpPr>
            <p:nvPr/>
          </p:nvSpPr>
          <p:spPr bwMode="auto">
            <a:xfrm>
              <a:off x="5486400" y="4636103"/>
              <a:ext cx="1143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zh-CN" altLang="en-US" sz="1200" noProof="1" smtClea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输密码见账套</a:t>
              </a:r>
              <a:endParaRPr lang="en-US" altLang="zh-CN" sz="1200" noProof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571604" y="142852"/>
            <a:ext cx="7215238" cy="83099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b="1" dirty="0" smtClean="0"/>
              <a:t>业务员异地出差，随身携带的笔记本没有安装系统，收集到的客户信息，客户的订单信息、销售数据无法及时传递给公司，信息严重滞后，给公司经营决策带来困难。</a:t>
            </a:r>
            <a:endParaRPr lang="en-US" altLang="zh-CN" sz="16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285720" y="1059404"/>
            <a:ext cx="164304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U+</a:t>
            </a:r>
            <a:r>
              <a:rPr lang="zh-CN" altLang="en-US" b="1" dirty="0" smtClean="0">
                <a:solidFill>
                  <a:srgbClr val="FFFF00"/>
                </a:solidFill>
              </a:rPr>
              <a:t>解决方案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30" name="Picture 2" descr="C:\Documents and Settings\guxiaolu\桌面\QC\149_1600_zscosol.com.cn副本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0"/>
            <a:ext cx="928694" cy="9286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900113" y="2643182"/>
            <a:ext cx="7273925" cy="3864006"/>
            <a:chOff x="900113" y="2351076"/>
            <a:chExt cx="7273925" cy="3864006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928662" y="2351076"/>
              <a:ext cx="7031038" cy="3640137"/>
              <a:chOff x="267" y="696"/>
              <a:chExt cx="4969" cy="2844"/>
            </a:xfrm>
          </p:grpSpPr>
          <p:sp>
            <p:nvSpPr>
              <p:cNvPr id="7" name="Freeform 3"/>
              <p:cNvSpPr>
                <a:spLocks/>
              </p:cNvSpPr>
              <p:nvPr/>
            </p:nvSpPr>
            <p:spPr bwMode="auto">
              <a:xfrm>
                <a:off x="2027" y="1104"/>
                <a:ext cx="1394" cy="1438"/>
              </a:xfrm>
              <a:custGeom>
                <a:avLst/>
                <a:gdLst>
                  <a:gd name="T0" fmla="*/ 114935 w 1194"/>
                  <a:gd name="T1" fmla="*/ 13640552 h 1060"/>
                  <a:gd name="T2" fmla="*/ 106892 w 1194"/>
                  <a:gd name="T3" fmla="*/ 14117719 h 1060"/>
                  <a:gd name="T4" fmla="*/ 111310 w 1194"/>
                  <a:gd name="T5" fmla="*/ 15789694 h 1060"/>
                  <a:gd name="T6" fmla="*/ 118384 w 1194"/>
                  <a:gd name="T7" fmla="*/ 15357155 h 1060"/>
                  <a:gd name="T8" fmla="*/ 121284 w 1194"/>
                  <a:gd name="T9" fmla="*/ 16383398 h 1060"/>
                  <a:gd name="T10" fmla="*/ 127721 w 1194"/>
                  <a:gd name="T11" fmla="*/ 17763248 h 1060"/>
                  <a:gd name="T12" fmla="*/ 134276 w 1194"/>
                  <a:gd name="T13" fmla="*/ 18049936 h 1060"/>
                  <a:gd name="T14" fmla="*/ 129753 w 1194"/>
                  <a:gd name="T15" fmla="*/ 18318934 h 1060"/>
                  <a:gd name="T16" fmla="*/ 122389 w 1194"/>
                  <a:gd name="T17" fmla="*/ 17833748 h 1060"/>
                  <a:gd name="T18" fmla="*/ 114501 w 1194"/>
                  <a:gd name="T19" fmla="*/ 16900112 h 1060"/>
                  <a:gd name="T20" fmla="*/ 104063 w 1194"/>
                  <a:gd name="T21" fmla="*/ 16316045 h 1060"/>
                  <a:gd name="T22" fmla="*/ 95988 w 1194"/>
                  <a:gd name="T23" fmla="*/ 15327689 h 1060"/>
                  <a:gd name="T24" fmla="*/ 87764 w 1194"/>
                  <a:gd name="T25" fmla="*/ 14570336 h 1060"/>
                  <a:gd name="T26" fmla="*/ 76908 w 1194"/>
                  <a:gd name="T27" fmla="*/ 13211052 h 1060"/>
                  <a:gd name="T28" fmla="*/ 71755 w 1194"/>
                  <a:gd name="T29" fmla="*/ 11669820 h 1060"/>
                  <a:gd name="T30" fmla="*/ 66648 w 1194"/>
                  <a:gd name="T31" fmla="*/ 9651985 h 1060"/>
                  <a:gd name="T32" fmla="*/ 64007 w 1194"/>
                  <a:gd name="T33" fmla="*/ 7332942 h 1060"/>
                  <a:gd name="T34" fmla="*/ 55823 w 1194"/>
                  <a:gd name="T35" fmla="*/ 5875418 h 1060"/>
                  <a:gd name="T36" fmla="*/ 46958 w 1194"/>
                  <a:gd name="T37" fmla="*/ 5520695 h 1060"/>
                  <a:gd name="T38" fmla="*/ 38402 w 1194"/>
                  <a:gd name="T39" fmla="*/ 5127416 h 1060"/>
                  <a:gd name="T40" fmla="*/ 30224 w 1194"/>
                  <a:gd name="T41" fmla="*/ 4770868 h 1060"/>
                  <a:gd name="T42" fmla="*/ 19578 w 1194"/>
                  <a:gd name="T43" fmla="*/ 5202181 h 1060"/>
                  <a:gd name="T44" fmla="*/ 10064 w 1194"/>
                  <a:gd name="T45" fmla="*/ 5520695 h 1060"/>
                  <a:gd name="T46" fmla="*/ 7383 w 1194"/>
                  <a:gd name="T47" fmla="*/ 3484643 h 1060"/>
                  <a:gd name="T48" fmla="*/ 766 w 1194"/>
                  <a:gd name="T49" fmla="*/ 2539803 h 1060"/>
                  <a:gd name="T50" fmla="*/ 11355 w 1194"/>
                  <a:gd name="T51" fmla="*/ 929720 h 1060"/>
                  <a:gd name="T52" fmla="*/ 31156 w 1194"/>
                  <a:gd name="T53" fmla="*/ 1115922 h 1060"/>
                  <a:gd name="T54" fmla="*/ 41515 w 1194"/>
                  <a:gd name="T55" fmla="*/ 1472355 h 1060"/>
                  <a:gd name="T56" fmla="*/ 56545 w 1194"/>
                  <a:gd name="T57" fmla="*/ 1513864 h 1060"/>
                  <a:gd name="T58" fmla="*/ 68838 w 1194"/>
                  <a:gd name="T59" fmla="*/ 1637402 h 1060"/>
                  <a:gd name="T60" fmla="*/ 80488 w 1194"/>
                  <a:gd name="T61" fmla="*/ 2031480 h 1060"/>
                  <a:gd name="T62" fmla="*/ 95835 w 1194"/>
                  <a:gd name="T63" fmla="*/ 2180860 h 1060"/>
                  <a:gd name="T64" fmla="*/ 110850 w 1194"/>
                  <a:gd name="T65" fmla="*/ 1497475 h 1060"/>
                  <a:gd name="T66" fmla="*/ 108688 w 1194"/>
                  <a:gd name="T67" fmla="*/ 257280 h 1060"/>
                  <a:gd name="T68" fmla="*/ 116185 w 1194"/>
                  <a:gd name="T69" fmla="*/ 718495 h 1060"/>
                  <a:gd name="T70" fmla="*/ 124536 w 1194"/>
                  <a:gd name="T71" fmla="*/ 1472355 h 1060"/>
                  <a:gd name="T72" fmla="*/ 132453 w 1194"/>
                  <a:gd name="T73" fmla="*/ 1872178 h 1060"/>
                  <a:gd name="T74" fmla="*/ 126330 w 1194"/>
                  <a:gd name="T75" fmla="*/ 2370898 h 1060"/>
                  <a:gd name="T76" fmla="*/ 114501 w 1194"/>
                  <a:gd name="T77" fmla="*/ 3542393 h 1060"/>
                  <a:gd name="T78" fmla="*/ 115710 w 1194"/>
                  <a:gd name="T79" fmla="*/ 5875418 h 1060"/>
                  <a:gd name="T80" fmla="*/ 125514 w 1194"/>
                  <a:gd name="T81" fmla="*/ 6265382 h 1060"/>
                  <a:gd name="T82" fmla="*/ 131298 w 1194"/>
                  <a:gd name="T83" fmla="*/ 6893202 h 1060"/>
                  <a:gd name="T84" fmla="*/ 135631 w 1194"/>
                  <a:gd name="T85" fmla="*/ 5679708 h 1060"/>
                  <a:gd name="T86" fmla="*/ 134967 w 1194"/>
                  <a:gd name="T87" fmla="*/ 4377100 h 1060"/>
                  <a:gd name="T88" fmla="*/ 144862 w 1194"/>
                  <a:gd name="T89" fmla="*/ 4432111 h 1060"/>
                  <a:gd name="T90" fmla="*/ 152754 w 1194"/>
                  <a:gd name="T91" fmla="*/ 4748397 h 1060"/>
                  <a:gd name="T92" fmla="*/ 160544 w 1194"/>
                  <a:gd name="T93" fmla="*/ 5483275 h 1060"/>
                  <a:gd name="T94" fmla="*/ 167174 w 1194"/>
                  <a:gd name="T95" fmla="*/ 6499011 h 1060"/>
                  <a:gd name="T96" fmla="*/ 165319 w 1194"/>
                  <a:gd name="T97" fmla="*/ 7472840 h 1060"/>
                  <a:gd name="T98" fmla="*/ 159285 w 1194"/>
                  <a:gd name="T99" fmla="*/ 8269231 h 1060"/>
                  <a:gd name="T100" fmla="*/ 150027 w 1194"/>
                  <a:gd name="T101" fmla="*/ 9651985 h 1060"/>
                  <a:gd name="T102" fmla="*/ 143058 w 1194"/>
                  <a:gd name="T103" fmla="*/ 10641399 h 1060"/>
                  <a:gd name="T104" fmla="*/ 139552 w 1194"/>
                  <a:gd name="T105" fmla="*/ 11848501 h 1060"/>
                  <a:gd name="T106" fmla="*/ 134276 w 1194"/>
                  <a:gd name="T107" fmla="*/ 12588816 h 1060"/>
                  <a:gd name="T108" fmla="*/ 130630 w 1194"/>
                  <a:gd name="T109" fmla="*/ 14139847 h 1060"/>
                  <a:gd name="T110" fmla="*/ 125084 w 1194"/>
                  <a:gd name="T111" fmla="*/ 13305244 h 10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94"/>
                  <a:gd name="T169" fmla="*/ 0 h 1060"/>
                  <a:gd name="T170" fmla="*/ 1194 w 1194"/>
                  <a:gd name="T171" fmla="*/ 1060 h 10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94" h="1060">
                    <a:moveTo>
                      <a:pt x="872" y="770"/>
                    </a:moveTo>
                    <a:lnTo>
                      <a:pt x="862" y="772"/>
                    </a:lnTo>
                    <a:lnTo>
                      <a:pt x="853" y="767"/>
                    </a:lnTo>
                    <a:lnTo>
                      <a:pt x="843" y="763"/>
                    </a:lnTo>
                    <a:lnTo>
                      <a:pt x="833" y="768"/>
                    </a:lnTo>
                    <a:lnTo>
                      <a:pt x="822" y="779"/>
                    </a:lnTo>
                    <a:lnTo>
                      <a:pt x="816" y="785"/>
                    </a:lnTo>
                    <a:lnTo>
                      <a:pt x="809" y="788"/>
                    </a:lnTo>
                    <a:lnTo>
                      <a:pt x="800" y="790"/>
                    </a:lnTo>
                    <a:lnTo>
                      <a:pt x="794" y="790"/>
                    </a:lnTo>
                    <a:lnTo>
                      <a:pt x="786" y="790"/>
                    </a:lnTo>
                    <a:lnTo>
                      <a:pt x="778" y="790"/>
                    </a:lnTo>
                    <a:lnTo>
                      <a:pt x="771" y="790"/>
                    </a:lnTo>
                    <a:lnTo>
                      <a:pt x="765" y="795"/>
                    </a:lnTo>
                    <a:lnTo>
                      <a:pt x="759" y="802"/>
                    </a:lnTo>
                    <a:lnTo>
                      <a:pt x="753" y="815"/>
                    </a:lnTo>
                    <a:lnTo>
                      <a:pt x="750" y="833"/>
                    </a:lnTo>
                    <a:lnTo>
                      <a:pt x="748" y="853"/>
                    </a:lnTo>
                    <a:lnTo>
                      <a:pt x="750" y="869"/>
                    </a:lnTo>
                    <a:lnTo>
                      <a:pt x="756" y="881"/>
                    </a:lnTo>
                    <a:lnTo>
                      <a:pt x="762" y="892"/>
                    </a:lnTo>
                    <a:lnTo>
                      <a:pt x="769" y="901"/>
                    </a:lnTo>
                    <a:lnTo>
                      <a:pt x="777" y="908"/>
                    </a:lnTo>
                    <a:lnTo>
                      <a:pt x="785" y="912"/>
                    </a:lnTo>
                    <a:lnTo>
                      <a:pt x="791" y="915"/>
                    </a:lnTo>
                    <a:lnTo>
                      <a:pt x="797" y="915"/>
                    </a:lnTo>
                    <a:lnTo>
                      <a:pt x="803" y="913"/>
                    </a:lnTo>
                    <a:lnTo>
                      <a:pt x="809" y="910"/>
                    </a:lnTo>
                    <a:lnTo>
                      <a:pt x="816" y="905"/>
                    </a:lnTo>
                    <a:lnTo>
                      <a:pt x="822" y="899"/>
                    </a:lnTo>
                    <a:lnTo>
                      <a:pt x="828" y="892"/>
                    </a:lnTo>
                    <a:lnTo>
                      <a:pt x="834" y="887"/>
                    </a:lnTo>
                    <a:lnTo>
                      <a:pt x="840" y="879"/>
                    </a:lnTo>
                    <a:lnTo>
                      <a:pt x="850" y="878"/>
                    </a:lnTo>
                    <a:lnTo>
                      <a:pt x="854" y="890"/>
                    </a:lnTo>
                    <a:lnTo>
                      <a:pt x="854" y="908"/>
                    </a:lnTo>
                    <a:lnTo>
                      <a:pt x="850" y="924"/>
                    </a:lnTo>
                    <a:lnTo>
                      <a:pt x="845" y="935"/>
                    </a:lnTo>
                    <a:lnTo>
                      <a:pt x="848" y="940"/>
                    </a:lnTo>
                    <a:lnTo>
                      <a:pt x="854" y="946"/>
                    </a:lnTo>
                    <a:lnTo>
                      <a:pt x="863" y="947"/>
                    </a:lnTo>
                    <a:lnTo>
                      <a:pt x="872" y="951"/>
                    </a:lnTo>
                    <a:lnTo>
                      <a:pt x="881" y="958"/>
                    </a:lnTo>
                    <a:lnTo>
                      <a:pt x="890" y="971"/>
                    </a:lnTo>
                    <a:lnTo>
                      <a:pt x="895" y="989"/>
                    </a:lnTo>
                    <a:lnTo>
                      <a:pt x="896" y="1005"/>
                    </a:lnTo>
                    <a:lnTo>
                      <a:pt x="898" y="1016"/>
                    </a:lnTo>
                    <a:lnTo>
                      <a:pt x="899" y="1026"/>
                    </a:lnTo>
                    <a:lnTo>
                      <a:pt x="904" y="1033"/>
                    </a:lnTo>
                    <a:lnTo>
                      <a:pt x="910" y="1037"/>
                    </a:lnTo>
                    <a:lnTo>
                      <a:pt x="919" y="1041"/>
                    </a:lnTo>
                    <a:lnTo>
                      <a:pt x="928" y="1042"/>
                    </a:lnTo>
                    <a:lnTo>
                      <a:pt x="936" y="1044"/>
                    </a:lnTo>
                    <a:lnTo>
                      <a:pt x="942" y="1044"/>
                    </a:lnTo>
                    <a:lnTo>
                      <a:pt x="945" y="1042"/>
                    </a:lnTo>
                    <a:lnTo>
                      <a:pt x="946" y="1042"/>
                    </a:lnTo>
                    <a:lnTo>
                      <a:pt x="946" y="1044"/>
                    </a:lnTo>
                    <a:lnTo>
                      <a:pt x="945" y="1048"/>
                    </a:lnTo>
                    <a:lnTo>
                      <a:pt x="942" y="1053"/>
                    </a:lnTo>
                    <a:lnTo>
                      <a:pt x="937" y="1058"/>
                    </a:lnTo>
                    <a:lnTo>
                      <a:pt x="931" y="1060"/>
                    </a:lnTo>
                    <a:lnTo>
                      <a:pt x="927" y="1060"/>
                    </a:lnTo>
                    <a:lnTo>
                      <a:pt x="919" y="1058"/>
                    </a:lnTo>
                    <a:lnTo>
                      <a:pt x="913" y="1058"/>
                    </a:lnTo>
                    <a:lnTo>
                      <a:pt x="905" y="1055"/>
                    </a:lnTo>
                    <a:lnTo>
                      <a:pt x="898" y="1053"/>
                    </a:lnTo>
                    <a:lnTo>
                      <a:pt x="890" y="1051"/>
                    </a:lnTo>
                    <a:lnTo>
                      <a:pt x="886" y="1048"/>
                    </a:lnTo>
                    <a:lnTo>
                      <a:pt x="883" y="1046"/>
                    </a:lnTo>
                    <a:lnTo>
                      <a:pt x="878" y="1042"/>
                    </a:lnTo>
                    <a:lnTo>
                      <a:pt x="871" y="1037"/>
                    </a:lnTo>
                    <a:lnTo>
                      <a:pt x="862" y="1030"/>
                    </a:lnTo>
                    <a:lnTo>
                      <a:pt x="851" y="1021"/>
                    </a:lnTo>
                    <a:lnTo>
                      <a:pt x="842" y="1012"/>
                    </a:lnTo>
                    <a:lnTo>
                      <a:pt x="836" y="1005"/>
                    </a:lnTo>
                    <a:lnTo>
                      <a:pt x="831" y="998"/>
                    </a:lnTo>
                    <a:lnTo>
                      <a:pt x="827" y="992"/>
                    </a:lnTo>
                    <a:lnTo>
                      <a:pt x="822" y="987"/>
                    </a:lnTo>
                    <a:lnTo>
                      <a:pt x="816" y="981"/>
                    </a:lnTo>
                    <a:lnTo>
                      <a:pt x="807" y="976"/>
                    </a:lnTo>
                    <a:lnTo>
                      <a:pt x="795" y="971"/>
                    </a:lnTo>
                    <a:lnTo>
                      <a:pt x="786" y="967"/>
                    </a:lnTo>
                    <a:lnTo>
                      <a:pt x="775" y="962"/>
                    </a:lnTo>
                    <a:lnTo>
                      <a:pt x="766" y="958"/>
                    </a:lnTo>
                    <a:lnTo>
                      <a:pt x="757" y="953"/>
                    </a:lnTo>
                    <a:lnTo>
                      <a:pt x="748" y="949"/>
                    </a:lnTo>
                    <a:lnTo>
                      <a:pt x="741" y="946"/>
                    </a:lnTo>
                    <a:lnTo>
                      <a:pt x="733" y="942"/>
                    </a:lnTo>
                    <a:lnTo>
                      <a:pt x="726" y="939"/>
                    </a:lnTo>
                    <a:lnTo>
                      <a:pt x="718" y="935"/>
                    </a:lnTo>
                    <a:lnTo>
                      <a:pt x="710" y="928"/>
                    </a:lnTo>
                    <a:lnTo>
                      <a:pt x="703" y="919"/>
                    </a:lnTo>
                    <a:lnTo>
                      <a:pt x="695" y="910"/>
                    </a:lnTo>
                    <a:lnTo>
                      <a:pt x="689" y="901"/>
                    </a:lnTo>
                    <a:lnTo>
                      <a:pt x="683" y="892"/>
                    </a:lnTo>
                    <a:lnTo>
                      <a:pt x="677" y="885"/>
                    </a:lnTo>
                    <a:lnTo>
                      <a:pt x="674" y="881"/>
                    </a:lnTo>
                    <a:lnTo>
                      <a:pt x="668" y="874"/>
                    </a:lnTo>
                    <a:lnTo>
                      <a:pt x="661" y="863"/>
                    </a:lnTo>
                    <a:lnTo>
                      <a:pt x="653" y="854"/>
                    </a:lnTo>
                    <a:lnTo>
                      <a:pt x="642" y="849"/>
                    </a:lnTo>
                    <a:lnTo>
                      <a:pt x="635" y="847"/>
                    </a:lnTo>
                    <a:lnTo>
                      <a:pt x="627" y="845"/>
                    </a:lnTo>
                    <a:lnTo>
                      <a:pt x="618" y="842"/>
                    </a:lnTo>
                    <a:lnTo>
                      <a:pt x="609" y="838"/>
                    </a:lnTo>
                    <a:lnTo>
                      <a:pt x="600" y="833"/>
                    </a:lnTo>
                    <a:lnTo>
                      <a:pt x="591" y="826"/>
                    </a:lnTo>
                    <a:lnTo>
                      <a:pt x="584" y="820"/>
                    </a:lnTo>
                    <a:lnTo>
                      <a:pt x="576" y="811"/>
                    </a:lnTo>
                    <a:lnTo>
                      <a:pt x="562" y="795"/>
                    </a:lnTo>
                    <a:lnTo>
                      <a:pt x="550" y="779"/>
                    </a:lnTo>
                    <a:lnTo>
                      <a:pt x="541" y="763"/>
                    </a:lnTo>
                    <a:lnTo>
                      <a:pt x="537" y="749"/>
                    </a:lnTo>
                    <a:lnTo>
                      <a:pt x="532" y="734"/>
                    </a:lnTo>
                    <a:lnTo>
                      <a:pt x="529" y="720"/>
                    </a:lnTo>
                    <a:lnTo>
                      <a:pt x="525" y="706"/>
                    </a:lnTo>
                    <a:lnTo>
                      <a:pt x="520" y="693"/>
                    </a:lnTo>
                    <a:lnTo>
                      <a:pt x="517" y="688"/>
                    </a:lnTo>
                    <a:lnTo>
                      <a:pt x="512" y="681"/>
                    </a:lnTo>
                    <a:lnTo>
                      <a:pt x="505" y="674"/>
                    </a:lnTo>
                    <a:lnTo>
                      <a:pt x="497" y="665"/>
                    </a:lnTo>
                    <a:lnTo>
                      <a:pt x="490" y="657"/>
                    </a:lnTo>
                    <a:lnTo>
                      <a:pt x="481" y="647"/>
                    </a:lnTo>
                    <a:lnTo>
                      <a:pt x="475" y="638"/>
                    </a:lnTo>
                    <a:lnTo>
                      <a:pt x="469" y="627"/>
                    </a:lnTo>
                    <a:lnTo>
                      <a:pt x="464" y="604"/>
                    </a:lnTo>
                    <a:lnTo>
                      <a:pt x="464" y="579"/>
                    </a:lnTo>
                    <a:lnTo>
                      <a:pt x="469" y="557"/>
                    </a:lnTo>
                    <a:lnTo>
                      <a:pt x="473" y="543"/>
                    </a:lnTo>
                    <a:lnTo>
                      <a:pt x="475" y="527"/>
                    </a:lnTo>
                    <a:lnTo>
                      <a:pt x="475" y="505"/>
                    </a:lnTo>
                    <a:lnTo>
                      <a:pt x="473" y="480"/>
                    </a:lnTo>
                    <a:lnTo>
                      <a:pt x="469" y="457"/>
                    </a:lnTo>
                    <a:lnTo>
                      <a:pt x="463" y="441"/>
                    </a:lnTo>
                    <a:lnTo>
                      <a:pt x="458" y="430"/>
                    </a:lnTo>
                    <a:lnTo>
                      <a:pt x="451" y="423"/>
                    </a:lnTo>
                    <a:lnTo>
                      <a:pt x="440" y="414"/>
                    </a:lnTo>
                    <a:lnTo>
                      <a:pt x="431" y="403"/>
                    </a:lnTo>
                    <a:lnTo>
                      <a:pt x="425" y="393"/>
                    </a:lnTo>
                    <a:lnTo>
                      <a:pt x="420" y="382"/>
                    </a:lnTo>
                    <a:lnTo>
                      <a:pt x="417" y="367"/>
                    </a:lnTo>
                    <a:lnTo>
                      <a:pt x="411" y="355"/>
                    </a:lnTo>
                    <a:lnTo>
                      <a:pt x="402" y="344"/>
                    </a:lnTo>
                    <a:lnTo>
                      <a:pt x="392" y="339"/>
                    </a:lnTo>
                    <a:lnTo>
                      <a:pt x="381" y="339"/>
                    </a:lnTo>
                    <a:lnTo>
                      <a:pt x="376" y="341"/>
                    </a:lnTo>
                    <a:lnTo>
                      <a:pt x="369" y="339"/>
                    </a:lnTo>
                    <a:lnTo>
                      <a:pt x="363" y="337"/>
                    </a:lnTo>
                    <a:lnTo>
                      <a:pt x="355" y="332"/>
                    </a:lnTo>
                    <a:lnTo>
                      <a:pt x="346" y="328"/>
                    </a:lnTo>
                    <a:lnTo>
                      <a:pt x="339" y="324"/>
                    </a:lnTo>
                    <a:lnTo>
                      <a:pt x="331" y="319"/>
                    </a:lnTo>
                    <a:lnTo>
                      <a:pt x="325" y="316"/>
                    </a:lnTo>
                    <a:lnTo>
                      <a:pt x="315" y="310"/>
                    </a:lnTo>
                    <a:lnTo>
                      <a:pt x="307" y="305"/>
                    </a:lnTo>
                    <a:lnTo>
                      <a:pt x="299" y="299"/>
                    </a:lnTo>
                    <a:lnTo>
                      <a:pt x="289" y="296"/>
                    </a:lnTo>
                    <a:lnTo>
                      <a:pt x="283" y="296"/>
                    </a:lnTo>
                    <a:lnTo>
                      <a:pt x="277" y="294"/>
                    </a:lnTo>
                    <a:lnTo>
                      <a:pt x="271" y="296"/>
                    </a:lnTo>
                    <a:lnTo>
                      <a:pt x="263" y="296"/>
                    </a:lnTo>
                    <a:lnTo>
                      <a:pt x="256" y="296"/>
                    </a:lnTo>
                    <a:lnTo>
                      <a:pt x="248" y="294"/>
                    </a:lnTo>
                    <a:lnTo>
                      <a:pt x="240" y="290"/>
                    </a:lnTo>
                    <a:lnTo>
                      <a:pt x="233" y="287"/>
                    </a:lnTo>
                    <a:lnTo>
                      <a:pt x="225" y="282"/>
                    </a:lnTo>
                    <a:lnTo>
                      <a:pt x="219" y="278"/>
                    </a:lnTo>
                    <a:lnTo>
                      <a:pt x="212" y="276"/>
                    </a:lnTo>
                    <a:lnTo>
                      <a:pt x="204" y="274"/>
                    </a:lnTo>
                    <a:lnTo>
                      <a:pt x="197" y="274"/>
                    </a:lnTo>
                    <a:lnTo>
                      <a:pt x="188" y="274"/>
                    </a:lnTo>
                    <a:lnTo>
                      <a:pt x="177" y="276"/>
                    </a:lnTo>
                    <a:lnTo>
                      <a:pt x="166" y="278"/>
                    </a:lnTo>
                    <a:lnTo>
                      <a:pt x="156" y="282"/>
                    </a:lnTo>
                    <a:lnTo>
                      <a:pt x="145" y="290"/>
                    </a:lnTo>
                    <a:lnTo>
                      <a:pt x="138" y="301"/>
                    </a:lnTo>
                    <a:lnTo>
                      <a:pt x="129" y="312"/>
                    </a:lnTo>
                    <a:lnTo>
                      <a:pt x="121" y="323"/>
                    </a:lnTo>
                    <a:lnTo>
                      <a:pt x="112" y="332"/>
                    </a:lnTo>
                    <a:lnTo>
                      <a:pt x="103" y="339"/>
                    </a:lnTo>
                    <a:lnTo>
                      <a:pt x="92" y="339"/>
                    </a:lnTo>
                    <a:lnTo>
                      <a:pt x="82" y="333"/>
                    </a:lnTo>
                    <a:lnTo>
                      <a:pt x="76" y="326"/>
                    </a:lnTo>
                    <a:lnTo>
                      <a:pt x="71" y="319"/>
                    </a:lnTo>
                    <a:lnTo>
                      <a:pt x="62" y="310"/>
                    </a:lnTo>
                    <a:lnTo>
                      <a:pt x="53" y="299"/>
                    </a:lnTo>
                    <a:lnTo>
                      <a:pt x="49" y="282"/>
                    </a:lnTo>
                    <a:lnTo>
                      <a:pt x="49" y="258"/>
                    </a:lnTo>
                    <a:lnTo>
                      <a:pt x="55" y="231"/>
                    </a:lnTo>
                    <a:lnTo>
                      <a:pt x="58" y="217"/>
                    </a:lnTo>
                    <a:lnTo>
                      <a:pt x="56" y="206"/>
                    </a:lnTo>
                    <a:lnTo>
                      <a:pt x="52" y="201"/>
                    </a:lnTo>
                    <a:lnTo>
                      <a:pt x="44" y="197"/>
                    </a:lnTo>
                    <a:lnTo>
                      <a:pt x="36" y="196"/>
                    </a:lnTo>
                    <a:lnTo>
                      <a:pt x="26" y="192"/>
                    </a:lnTo>
                    <a:lnTo>
                      <a:pt x="15" y="188"/>
                    </a:lnTo>
                    <a:lnTo>
                      <a:pt x="6" y="183"/>
                    </a:lnTo>
                    <a:lnTo>
                      <a:pt x="0" y="174"/>
                    </a:lnTo>
                    <a:lnTo>
                      <a:pt x="0" y="162"/>
                    </a:lnTo>
                    <a:lnTo>
                      <a:pt x="5" y="147"/>
                    </a:lnTo>
                    <a:lnTo>
                      <a:pt x="12" y="131"/>
                    </a:lnTo>
                    <a:lnTo>
                      <a:pt x="23" y="117"/>
                    </a:lnTo>
                    <a:lnTo>
                      <a:pt x="33" y="101"/>
                    </a:lnTo>
                    <a:lnTo>
                      <a:pt x="44" y="88"/>
                    </a:lnTo>
                    <a:lnTo>
                      <a:pt x="55" y="79"/>
                    </a:lnTo>
                    <a:lnTo>
                      <a:pt x="64" y="72"/>
                    </a:lnTo>
                    <a:lnTo>
                      <a:pt x="71" y="63"/>
                    </a:lnTo>
                    <a:lnTo>
                      <a:pt x="80" y="54"/>
                    </a:lnTo>
                    <a:lnTo>
                      <a:pt x="91" y="47"/>
                    </a:lnTo>
                    <a:lnTo>
                      <a:pt x="106" y="42"/>
                    </a:lnTo>
                    <a:lnTo>
                      <a:pt x="126" y="38"/>
                    </a:lnTo>
                    <a:lnTo>
                      <a:pt x="150" y="38"/>
                    </a:lnTo>
                    <a:lnTo>
                      <a:pt x="182" y="42"/>
                    </a:lnTo>
                    <a:lnTo>
                      <a:pt x="197" y="52"/>
                    </a:lnTo>
                    <a:lnTo>
                      <a:pt x="209" y="60"/>
                    </a:lnTo>
                    <a:lnTo>
                      <a:pt x="219" y="65"/>
                    </a:lnTo>
                    <a:lnTo>
                      <a:pt x="228" y="68"/>
                    </a:lnTo>
                    <a:lnTo>
                      <a:pt x="236" y="70"/>
                    </a:lnTo>
                    <a:lnTo>
                      <a:pt x="243" y="74"/>
                    </a:lnTo>
                    <a:lnTo>
                      <a:pt x="251" y="76"/>
                    </a:lnTo>
                    <a:lnTo>
                      <a:pt x="257" y="77"/>
                    </a:lnTo>
                    <a:lnTo>
                      <a:pt x="266" y="81"/>
                    </a:lnTo>
                    <a:lnTo>
                      <a:pt x="278" y="83"/>
                    </a:lnTo>
                    <a:lnTo>
                      <a:pt x="293" y="85"/>
                    </a:lnTo>
                    <a:lnTo>
                      <a:pt x="310" y="88"/>
                    </a:lnTo>
                    <a:lnTo>
                      <a:pt x="325" y="90"/>
                    </a:lnTo>
                    <a:lnTo>
                      <a:pt x="340" y="90"/>
                    </a:lnTo>
                    <a:lnTo>
                      <a:pt x="354" y="90"/>
                    </a:lnTo>
                    <a:lnTo>
                      <a:pt x="363" y="90"/>
                    </a:lnTo>
                    <a:lnTo>
                      <a:pt x="372" y="88"/>
                    </a:lnTo>
                    <a:lnTo>
                      <a:pt x="384" y="88"/>
                    </a:lnTo>
                    <a:lnTo>
                      <a:pt x="398" y="88"/>
                    </a:lnTo>
                    <a:lnTo>
                      <a:pt x="413" y="88"/>
                    </a:lnTo>
                    <a:lnTo>
                      <a:pt x="428" y="88"/>
                    </a:lnTo>
                    <a:lnTo>
                      <a:pt x="441" y="90"/>
                    </a:lnTo>
                    <a:lnTo>
                      <a:pt x="454" y="90"/>
                    </a:lnTo>
                    <a:lnTo>
                      <a:pt x="461" y="90"/>
                    </a:lnTo>
                    <a:lnTo>
                      <a:pt x="467" y="90"/>
                    </a:lnTo>
                    <a:lnTo>
                      <a:pt x="475" y="92"/>
                    </a:lnTo>
                    <a:lnTo>
                      <a:pt x="484" y="94"/>
                    </a:lnTo>
                    <a:lnTo>
                      <a:pt x="493" y="95"/>
                    </a:lnTo>
                    <a:lnTo>
                      <a:pt x="502" y="97"/>
                    </a:lnTo>
                    <a:lnTo>
                      <a:pt x="511" y="101"/>
                    </a:lnTo>
                    <a:lnTo>
                      <a:pt x="520" y="103"/>
                    </a:lnTo>
                    <a:lnTo>
                      <a:pt x="528" y="106"/>
                    </a:lnTo>
                    <a:lnTo>
                      <a:pt x="538" y="110"/>
                    </a:lnTo>
                    <a:lnTo>
                      <a:pt x="550" y="113"/>
                    </a:lnTo>
                    <a:lnTo>
                      <a:pt x="567" y="117"/>
                    </a:lnTo>
                    <a:lnTo>
                      <a:pt x="584" y="119"/>
                    </a:lnTo>
                    <a:lnTo>
                      <a:pt x="600" y="122"/>
                    </a:lnTo>
                    <a:lnTo>
                      <a:pt x="615" y="126"/>
                    </a:lnTo>
                    <a:lnTo>
                      <a:pt x="629" y="128"/>
                    </a:lnTo>
                    <a:lnTo>
                      <a:pt x="638" y="128"/>
                    </a:lnTo>
                    <a:lnTo>
                      <a:pt x="647" y="128"/>
                    </a:lnTo>
                    <a:lnTo>
                      <a:pt x="661" y="128"/>
                    </a:lnTo>
                    <a:lnTo>
                      <a:pt x="676" y="126"/>
                    </a:lnTo>
                    <a:lnTo>
                      <a:pt x="694" y="124"/>
                    </a:lnTo>
                    <a:lnTo>
                      <a:pt x="710" y="122"/>
                    </a:lnTo>
                    <a:lnTo>
                      <a:pt x="727" y="119"/>
                    </a:lnTo>
                    <a:lnTo>
                      <a:pt x="741" y="115"/>
                    </a:lnTo>
                    <a:lnTo>
                      <a:pt x="753" y="110"/>
                    </a:lnTo>
                    <a:lnTo>
                      <a:pt x="768" y="101"/>
                    </a:lnTo>
                    <a:lnTo>
                      <a:pt x="777" y="94"/>
                    </a:lnTo>
                    <a:lnTo>
                      <a:pt x="780" y="86"/>
                    </a:lnTo>
                    <a:lnTo>
                      <a:pt x="782" y="79"/>
                    </a:lnTo>
                    <a:lnTo>
                      <a:pt x="778" y="72"/>
                    </a:lnTo>
                    <a:lnTo>
                      <a:pt x="771" y="61"/>
                    </a:lnTo>
                    <a:lnTo>
                      <a:pt x="763" y="52"/>
                    </a:lnTo>
                    <a:lnTo>
                      <a:pt x="757" y="45"/>
                    </a:lnTo>
                    <a:lnTo>
                      <a:pt x="756" y="36"/>
                    </a:lnTo>
                    <a:lnTo>
                      <a:pt x="759" y="26"/>
                    </a:lnTo>
                    <a:lnTo>
                      <a:pt x="765" y="15"/>
                    </a:lnTo>
                    <a:lnTo>
                      <a:pt x="771" y="4"/>
                    </a:lnTo>
                    <a:lnTo>
                      <a:pt x="780" y="0"/>
                    </a:lnTo>
                    <a:lnTo>
                      <a:pt x="789" y="2"/>
                    </a:lnTo>
                    <a:lnTo>
                      <a:pt x="801" y="8"/>
                    </a:lnTo>
                    <a:lnTo>
                      <a:pt x="812" y="13"/>
                    </a:lnTo>
                    <a:lnTo>
                      <a:pt x="818" y="20"/>
                    </a:lnTo>
                    <a:lnTo>
                      <a:pt x="819" y="31"/>
                    </a:lnTo>
                    <a:lnTo>
                      <a:pt x="819" y="42"/>
                    </a:lnTo>
                    <a:lnTo>
                      <a:pt x="819" y="51"/>
                    </a:lnTo>
                    <a:lnTo>
                      <a:pt x="822" y="60"/>
                    </a:lnTo>
                    <a:lnTo>
                      <a:pt x="830" y="72"/>
                    </a:lnTo>
                    <a:lnTo>
                      <a:pt x="840" y="79"/>
                    </a:lnTo>
                    <a:lnTo>
                      <a:pt x="854" y="83"/>
                    </a:lnTo>
                    <a:lnTo>
                      <a:pt x="862" y="83"/>
                    </a:lnTo>
                    <a:lnTo>
                      <a:pt x="869" y="83"/>
                    </a:lnTo>
                    <a:lnTo>
                      <a:pt x="877" y="85"/>
                    </a:lnTo>
                    <a:lnTo>
                      <a:pt x="884" y="86"/>
                    </a:lnTo>
                    <a:lnTo>
                      <a:pt x="892" y="90"/>
                    </a:lnTo>
                    <a:lnTo>
                      <a:pt x="899" y="92"/>
                    </a:lnTo>
                    <a:lnTo>
                      <a:pt x="907" y="94"/>
                    </a:lnTo>
                    <a:lnTo>
                      <a:pt x="915" y="95"/>
                    </a:lnTo>
                    <a:lnTo>
                      <a:pt x="927" y="97"/>
                    </a:lnTo>
                    <a:lnTo>
                      <a:pt x="933" y="101"/>
                    </a:lnTo>
                    <a:lnTo>
                      <a:pt x="933" y="108"/>
                    </a:lnTo>
                    <a:lnTo>
                      <a:pt x="931" y="117"/>
                    </a:lnTo>
                    <a:lnTo>
                      <a:pt x="928" y="122"/>
                    </a:lnTo>
                    <a:lnTo>
                      <a:pt x="925" y="128"/>
                    </a:lnTo>
                    <a:lnTo>
                      <a:pt x="919" y="131"/>
                    </a:lnTo>
                    <a:lnTo>
                      <a:pt x="913" y="133"/>
                    </a:lnTo>
                    <a:lnTo>
                      <a:pt x="905" y="135"/>
                    </a:lnTo>
                    <a:lnTo>
                      <a:pt x="898" y="137"/>
                    </a:lnTo>
                    <a:lnTo>
                      <a:pt x="890" y="137"/>
                    </a:lnTo>
                    <a:lnTo>
                      <a:pt x="883" y="138"/>
                    </a:lnTo>
                    <a:lnTo>
                      <a:pt x="869" y="144"/>
                    </a:lnTo>
                    <a:lnTo>
                      <a:pt x="859" y="149"/>
                    </a:lnTo>
                    <a:lnTo>
                      <a:pt x="848" y="158"/>
                    </a:lnTo>
                    <a:lnTo>
                      <a:pt x="839" y="167"/>
                    </a:lnTo>
                    <a:lnTo>
                      <a:pt x="830" y="178"/>
                    </a:lnTo>
                    <a:lnTo>
                      <a:pt x="819" y="190"/>
                    </a:lnTo>
                    <a:lnTo>
                      <a:pt x="807" y="205"/>
                    </a:lnTo>
                    <a:lnTo>
                      <a:pt x="797" y="224"/>
                    </a:lnTo>
                    <a:lnTo>
                      <a:pt x="791" y="249"/>
                    </a:lnTo>
                    <a:lnTo>
                      <a:pt x="791" y="282"/>
                    </a:lnTo>
                    <a:lnTo>
                      <a:pt x="794" y="310"/>
                    </a:lnTo>
                    <a:lnTo>
                      <a:pt x="797" y="330"/>
                    </a:lnTo>
                    <a:lnTo>
                      <a:pt x="801" y="339"/>
                    </a:lnTo>
                    <a:lnTo>
                      <a:pt x="807" y="341"/>
                    </a:lnTo>
                    <a:lnTo>
                      <a:pt x="815" y="339"/>
                    </a:lnTo>
                    <a:lnTo>
                      <a:pt x="822" y="339"/>
                    </a:lnTo>
                    <a:lnTo>
                      <a:pt x="831" y="341"/>
                    </a:lnTo>
                    <a:lnTo>
                      <a:pt x="842" y="342"/>
                    </a:lnTo>
                    <a:lnTo>
                      <a:pt x="851" y="348"/>
                    </a:lnTo>
                    <a:lnTo>
                      <a:pt x="860" y="353"/>
                    </a:lnTo>
                    <a:lnTo>
                      <a:pt x="869" y="357"/>
                    </a:lnTo>
                    <a:lnTo>
                      <a:pt x="877" y="360"/>
                    </a:lnTo>
                    <a:lnTo>
                      <a:pt x="883" y="362"/>
                    </a:lnTo>
                    <a:lnTo>
                      <a:pt x="890" y="362"/>
                    </a:lnTo>
                    <a:lnTo>
                      <a:pt x="898" y="362"/>
                    </a:lnTo>
                    <a:lnTo>
                      <a:pt x="904" y="366"/>
                    </a:lnTo>
                    <a:lnTo>
                      <a:pt x="908" y="371"/>
                    </a:lnTo>
                    <a:lnTo>
                      <a:pt x="910" y="380"/>
                    </a:lnTo>
                    <a:lnTo>
                      <a:pt x="913" y="389"/>
                    </a:lnTo>
                    <a:lnTo>
                      <a:pt x="918" y="394"/>
                    </a:lnTo>
                    <a:lnTo>
                      <a:pt x="924" y="398"/>
                    </a:lnTo>
                    <a:lnTo>
                      <a:pt x="931" y="400"/>
                    </a:lnTo>
                    <a:lnTo>
                      <a:pt x="936" y="394"/>
                    </a:lnTo>
                    <a:lnTo>
                      <a:pt x="937" y="380"/>
                    </a:lnTo>
                    <a:lnTo>
                      <a:pt x="937" y="364"/>
                    </a:lnTo>
                    <a:lnTo>
                      <a:pt x="934" y="348"/>
                    </a:lnTo>
                    <a:lnTo>
                      <a:pt x="936" y="339"/>
                    </a:lnTo>
                    <a:lnTo>
                      <a:pt x="943" y="332"/>
                    </a:lnTo>
                    <a:lnTo>
                      <a:pt x="955" y="328"/>
                    </a:lnTo>
                    <a:lnTo>
                      <a:pt x="966" y="323"/>
                    </a:lnTo>
                    <a:lnTo>
                      <a:pt x="973" y="316"/>
                    </a:lnTo>
                    <a:lnTo>
                      <a:pt x="972" y="303"/>
                    </a:lnTo>
                    <a:lnTo>
                      <a:pt x="967" y="292"/>
                    </a:lnTo>
                    <a:lnTo>
                      <a:pt x="958" y="283"/>
                    </a:lnTo>
                    <a:lnTo>
                      <a:pt x="952" y="274"/>
                    </a:lnTo>
                    <a:lnTo>
                      <a:pt x="949" y="264"/>
                    </a:lnTo>
                    <a:lnTo>
                      <a:pt x="951" y="253"/>
                    </a:lnTo>
                    <a:lnTo>
                      <a:pt x="954" y="240"/>
                    </a:lnTo>
                    <a:lnTo>
                      <a:pt x="963" y="231"/>
                    </a:lnTo>
                    <a:lnTo>
                      <a:pt x="975" y="228"/>
                    </a:lnTo>
                    <a:lnTo>
                      <a:pt x="989" y="231"/>
                    </a:lnTo>
                    <a:lnTo>
                      <a:pt x="996" y="239"/>
                    </a:lnTo>
                    <a:lnTo>
                      <a:pt x="1002" y="246"/>
                    </a:lnTo>
                    <a:lnTo>
                      <a:pt x="1011" y="253"/>
                    </a:lnTo>
                    <a:lnTo>
                      <a:pt x="1020" y="256"/>
                    </a:lnTo>
                    <a:lnTo>
                      <a:pt x="1028" y="262"/>
                    </a:lnTo>
                    <a:lnTo>
                      <a:pt x="1034" y="267"/>
                    </a:lnTo>
                    <a:lnTo>
                      <a:pt x="1040" y="274"/>
                    </a:lnTo>
                    <a:lnTo>
                      <a:pt x="1046" y="283"/>
                    </a:lnTo>
                    <a:lnTo>
                      <a:pt x="1052" y="290"/>
                    </a:lnTo>
                    <a:lnTo>
                      <a:pt x="1060" y="292"/>
                    </a:lnTo>
                    <a:lnTo>
                      <a:pt x="1067" y="285"/>
                    </a:lnTo>
                    <a:lnTo>
                      <a:pt x="1076" y="274"/>
                    </a:lnTo>
                    <a:lnTo>
                      <a:pt x="1082" y="264"/>
                    </a:lnTo>
                    <a:lnTo>
                      <a:pt x="1088" y="258"/>
                    </a:lnTo>
                    <a:lnTo>
                      <a:pt x="1099" y="262"/>
                    </a:lnTo>
                    <a:lnTo>
                      <a:pt x="1108" y="271"/>
                    </a:lnTo>
                    <a:lnTo>
                      <a:pt x="1114" y="285"/>
                    </a:lnTo>
                    <a:lnTo>
                      <a:pt x="1119" y="296"/>
                    </a:lnTo>
                    <a:lnTo>
                      <a:pt x="1125" y="307"/>
                    </a:lnTo>
                    <a:lnTo>
                      <a:pt x="1131" y="316"/>
                    </a:lnTo>
                    <a:lnTo>
                      <a:pt x="1140" y="328"/>
                    </a:lnTo>
                    <a:lnTo>
                      <a:pt x="1149" y="341"/>
                    </a:lnTo>
                    <a:lnTo>
                      <a:pt x="1153" y="350"/>
                    </a:lnTo>
                    <a:lnTo>
                      <a:pt x="1156" y="359"/>
                    </a:lnTo>
                    <a:lnTo>
                      <a:pt x="1158" y="367"/>
                    </a:lnTo>
                    <a:lnTo>
                      <a:pt x="1161" y="375"/>
                    </a:lnTo>
                    <a:lnTo>
                      <a:pt x="1168" y="376"/>
                    </a:lnTo>
                    <a:lnTo>
                      <a:pt x="1177" y="375"/>
                    </a:lnTo>
                    <a:lnTo>
                      <a:pt x="1185" y="373"/>
                    </a:lnTo>
                    <a:lnTo>
                      <a:pt x="1191" y="375"/>
                    </a:lnTo>
                    <a:lnTo>
                      <a:pt x="1194" y="382"/>
                    </a:lnTo>
                    <a:lnTo>
                      <a:pt x="1193" y="396"/>
                    </a:lnTo>
                    <a:lnTo>
                      <a:pt x="1188" y="412"/>
                    </a:lnTo>
                    <a:lnTo>
                      <a:pt x="1181" y="425"/>
                    </a:lnTo>
                    <a:lnTo>
                      <a:pt x="1173" y="430"/>
                    </a:lnTo>
                    <a:lnTo>
                      <a:pt x="1164" y="432"/>
                    </a:lnTo>
                    <a:lnTo>
                      <a:pt x="1153" y="434"/>
                    </a:lnTo>
                    <a:lnTo>
                      <a:pt x="1144" y="435"/>
                    </a:lnTo>
                    <a:lnTo>
                      <a:pt x="1137" y="437"/>
                    </a:lnTo>
                    <a:lnTo>
                      <a:pt x="1129" y="439"/>
                    </a:lnTo>
                    <a:lnTo>
                      <a:pt x="1123" y="443"/>
                    </a:lnTo>
                    <a:lnTo>
                      <a:pt x="1120" y="452"/>
                    </a:lnTo>
                    <a:lnTo>
                      <a:pt x="1120" y="464"/>
                    </a:lnTo>
                    <a:lnTo>
                      <a:pt x="1122" y="478"/>
                    </a:lnTo>
                    <a:lnTo>
                      <a:pt x="1123" y="493"/>
                    </a:lnTo>
                    <a:lnTo>
                      <a:pt x="1120" y="505"/>
                    </a:lnTo>
                    <a:lnTo>
                      <a:pt x="1109" y="518"/>
                    </a:lnTo>
                    <a:lnTo>
                      <a:pt x="1096" y="527"/>
                    </a:lnTo>
                    <a:lnTo>
                      <a:pt x="1084" y="532"/>
                    </a:lnTo>
                    <a:lnTo>
                      <a:pt x="1075" y="538"/>
                    </a:lnTo>
                    <a:lnTo>
                      <a:pt x="1066" y="546"/>
                    </a:lnTo>
                    <a:lnTo>
                      <a:pt x="1057" y="557"/>
                    </a:lnTo>
                    <a:lnTo>
                      <a:pt x="1052" y="570"/>
                    </a:lnTo>
                    <a:lnTo>
                      <a:pt x="1048" y="580"/>
                    </a:lnTo>
                    <a:lnTo>
                      <a:pt x="1043" y="589"/>
                    </a:lnTo>
                    <a:lnTo>
                      <a:pt x="1035" y="595"/>
                    </a:lnTo>
                    <a:lnTo>
                      <a:pt x="1028" y="604"/>
                    </a:lnTo>
                    <a:lnTo>
                      <a:pt x="1020" y="611"/>
                    </a:lnTo>
                    <a:lnTo>
                      <a:pt x="1014" y="613"/>
                    </a:lnTo>
                    <a:lnTo>
                      <a:pt x="1007" y="615"/>
                    </a:lnTo>
                    <a:lnTo>
                      <a:pt x="998" y="620"/>
                    </a:lnTo>
                    <a:lnTo>
                      <a:pt x="992" y="627"/>
                    </a:lnTo>
                    <a:lnTo>
                      <a:pt x="992" y="634"/>
                    </a:lnTo>
                    <a:lnTo>
                      <a:pt x="992" y="641"/>
                    </a:lnTo>
                    <a:lnTo>
                      <a:pt x="990" y="650"/>
                    </a:lnTo>
                    <a:lnTo>
                      <a:pt x="987" y="661"/>
                    </a:lnTo>
                    <a:lnTo>
                      <a:pt x="986" y="672"/>
                    </a:lnTo>
                    <a:lnTo>
                      <a:pt x="983" y="684"/>
                    </a:lnTo>
                    <a:lnTo>
                      <a:pt x="978" y="695"/>
                    </a:lnTo>
                    <a:lnTo>
                      <a:pt x="975" y="704"/>
                    </a:lnTo>
                    <a:lnTo>
                      <a:pt x="975" y="711"/>
                    </a:lnTo>
                    <a:lnTo>
                      <a:pt x="973" y="717"/>
                    </a:lnTo>
                    <a:lnTo>
                      <a:pt x="966" y="718"/>
                    </a:lnTo>
                    <a:lnTo>
                      <a:pt x="957" y="720"/>
                    </a:lnTo>
                    <a:lnTo>
                      <a:pt x="951" y="722"/>
                    </a:lnTo>
                    <a:lnTo>
                      <a:pt x="946" y="727"/>
                    </a:lnTo>
                    <a:lnTo>
                      <a:pt x="942" y="740"/>
                    </a:lnTo>
                    <a:lnTo>
                      <a:pt x="943" y="763"/>
                    </a:lnTo>
                    <a:lnTo>
                      <a:pt x="948" y="792"/>
                    </a:lnTo>
                    <a:lnTo>
                      <a:pt x="949" y="819"/>
                    </a:lnTo>
                    <a:lnTo>
                      <a:pt x="942" y="829"/>
                    </a:lnTo>
                    <a:lnTo>
                      <a:pt x="933" y="828"/>
                    </a:lnTo>
                    <a:lnTo>
                      <a:pt x="925" y="824"/>
                    </a:lnTo>
                    <a:lnTo>
                      <a:pt x="921" y="817"/>
                    </a:lnTo>
                    <a:lnTo>
                      <a:pt x="916" y="808"/>
                    </a:lnTo>
                    <a:lnTo>
                      <a:pt x="911" y="797"/>
                    </a:lnTo>
                    <a:lnTo>
                      <a:pt x="908" y="785"/>
                    </a:lnTo>
                    <a:lnTo>
                      <a:pt x="905" y="774"/>
                    </a:lnTo>
                    <a:lnTo>
                      <a:pt x="904" y="770"/>
                    </a:lnTo>
                    <a:lnTo>
                      <a:pt x="901" y="770"/>
                    </a:lnTo>
                    <a:lnTo>
                      <a:pt x="892" y="768"/>
                    </a:lnTo>
                    <a:lnTo>
                      <a:pt x="881" y="768"/>
                    </a:lnTo>
                    <a:lnTo>
                      <a:pt x="872" y="77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Freeform 4"/>
              <p:cNvSpPr>
                <a:spLocks/>
              </p:cNvSpPr>
              <p:nvPr/>
            </p:nvSpPr>
            <p:spPr bwMode="auto">
              <a:xfrm>
                <a:off x="3166" y="696"/>
                <a:ext cx="690" cy="784"/>
              </a:xfrm>
              <a:custGeom>
                <a:avLst/>
                <a:gdLst>
                  <a:gd name="T0" fmla="*/ 16395 w 591"/>
                  <a:gd name="T1" fmla="*/ 1413727 h 578"/>
                  <a:gd name="T2" fmla="*/ 12927 w 591"/>
                  <a:gd name="T3" fmla="*/ 1528759 h 578"/>
                  <a:gd name="T4" fmla="*/ 7923 w 591"/>
                  <a:gd name="T5" fmla="*/ 2525264 h 578"/>
                  <a:gd name="T6" fmla="*/ 3086 w 591"/>
                  <a:gd name="T7" fmla="*/ 2959785 h 578"/>
                  <a:gd name="T8" fmla="*/ 0 w 591"/>
                  <a:gd name="T9" fmla="*/ 3330294 h 578"/>
                  <a:gd name="T10" fmla="*/ 2758 w 591"/>
                  <a:gd name="T11" fmla="*/ 3705395 h 578"/>
                  <a:gd name="T12" fmla="*/ 6321 w 591"/>
                  <a:gd name="T13" fmla="*/ 4287416 h 578"/>
                  <a:gd name="T14" fmla="*/ 12442 w 591"/>
                  <a:gd name="T15" fmla="*/ 3858189 h 578"/>
                  <a:gd name="T16" fmla="*/ 16395 w 591"/>
                  <a:gd name="T17" fmla="*/ 3717817 h 578"/>
                  <a:gd name="T18" fmla="*/ 20572 w 591"/>
                  <a:gd name="T19" fmla="*/ 4413746 h 578"/>
                  <a:gd name="T20" fmla="*/ 21099 w 591"/>
                  <a:gd name="T21" fmla="*/ 4844357 h 578"/>
                  <a:gd name="T22" fmla="*/ 24357 w 591"/>
                  <a:gd name="T23" fmla="*/ 5553972 h 578"/>
                  <a:gd name="T24" fmla="*/ 26989 w 591"/>
                  <a:gd name="T25" fmla="*/ 6284973 h 578"/>
                  <a:gd name="T26" fmla="*/ 27753 w 591"/>
                  <a:gd name="T27" fmla="*/ 7495446 h 578"/>
                  <a:gd name="T28" fmla="*/ 25541 w 591"/>
                  <a:gd name="T29" fmla="*/ 8233160 h 578"/>
                  <a:gd name="T30" fmla="*/ 26989 w 591"/>
                  <a:gd name="T31" fmla="*/ 8703311 h 578"/>
                  <a:gd name="T32" fmla="*/ 28578 w 591"/>
                  <a:gd name="T33" fmla="*/ 9412920 h 578"/>
                  <a:gd name="T34" fmla="*/ 32738 w 591"/>
                  <a:gd name="T35" fmla="*/ 9805424 h 578"/>
                  <a:gd name="T36" fmla="*/ 37844 w 591"/>
                  <a:gd name="T37" fmla="*/ 9961052 h 578"/>
                  <a:gd name="T38" fmla="*/ 41519 w 591"/>
                  <a:gd name="T39" fmla="*/ 9440661 h 578"/>
                  <a:gd name="T40" fmla="*/ 46662 w 591"/>
                  <a:gd name="T41" fmla="*/ 8756910 h 578"/>
                  <a:gd name="T42" fmla="*/ 50277 w 591"/>
                  <a:gd name="T43" fmla="*/ 8120514 h 578"/>
                  <a:gd name="T44" fmla="*/ 54222 w 591"/>
                  <a:gd name="T45" fmla="*/ 7458780 h 578"/>
                  <a:gd name="T46" fmla="*/ 58615 w 591"/>
                  <a:gd name="T47" fmla="*/ 7306359 h 578"/>
                  <a:gd name="T48" fmla="*/ 62533 w 591"/>
                  <a:gd name="T49" fmla="*/ 7117011 h 578"/>
                  <a:gd name="T50" fmla="*/ 66303 w 591"/>
                  <a:gd name="T51" fmla="*/ 6761590 h 578"/>
                  <a:gd name="T52" fmla="*/ 70275 w 591"/>
                  <a:gd name="T53" fmla="*/ 6253949 h 578"/>
                  <a:gd name="T54" fmla="*/ 68002 w 591"/>
                  <a:gd name="T55" fmla="*/ 5855661 h 578"/>
                  <a:gd name="T56" fmla="*/ 64389 w 591"/>
                  <a:gd name="T57" fmla="*/ 5673080 h 578"/>
                  <a:gd name="T58" fmla="*/ 66303 w 591"/>
                  <a:gd name="T59" fmla="*/ 5042850 h 578"/>
                  <a:gd name="T60" fmla="*/ 71765 w 591"/>
                  <a:gd name="T61" fmla="*/ 5211434 h 578"/>
                  <a:gd name="T62" fmla="*/ 73008 w 591"/>
                  <a:gd name="T63" fmla="*/ 5089708 h 578"/>
                  <a:gd name="T64" fmla="*/ 74258 w 591"/>
                  <a:gd name="T65" fmla="*/ 4212111 h 578"/>
                  <a:gd name="T66" fmla="*/ 73437 w 591"/>
                  <a:gd name="T67" fmla="*/ 3279537 h 578"/>
                  <a:gd name="T68" fmla="*/ 76153 w 591"/>
                  <a:gd name="T69" fmla="*/ 2283314 h 578"/>
                  <a:gd name="T70" fmla="*/ 79753 w 591"/>
                  <a:gd name="T71" fmla="*/ 1842834 h 578"/>
                  <a:gd name="T72" fmla="*/ 83233 w 591"/>
                  <a:gd name="T73" fmla="*/ 1452554 h 578"/>
                  <a:gd name="T74" fmla="*/ 82091 w 591"/>
                  <a:gd name="T75" fmla="*/ 1070888 h 578"/>
                  <a:gd name="T76" fmla="*/ 76637 w 591"/>
                  <a:gd name="T77" fmla="*/ 1060131 h 578"/>
                  <a:gd name="T78" fmla="*/ 73008 w 591"/>
                  <a:gd name="T79" fmla="*/ 1104245 h 578"/>
                  <a:gd name="T80" fmla="*/ 70313 w 591"/>
                  <a:gd name="T81" fmla="*/ 1358620 h 578"/>
                  <a:gd name="T82" fmla="*/ 66505 w 591"/>
                  <a:gd name="T83" fmla="*/ 1390105 h 578"/>
                  <a:gd name="T84" fmla="*/ 60827 w 591"/>
                  <a:gd name="T85" fmla="*/ 1295214 h 578"/>
                  <a:gd name="T86" fmla="*/ 60225 w 591"/>
                  <a:gd name="T87" fmla="*/ 1203563 h 578"/>
                  <a:gd name="T88" fmla="*/ 65394 w 591"/>
                  <a:gd name="T89" fmla="*/ 781576 h 578"/>
                  <a:gd name="T90" fmla="*/ 71765 w 591"/>
                  <a:gd name="T91" fmla="*/ 818248 h 578"/>
                  <a:gd name="T92" fmla="*/ 68352 w 591"/>
                  <a:gd name="T93" fmla="*/ 188521 h 578"/>
                  <a:gd name="T94" fmla="*/ 64178 w 591"/>
                  <a:gd name="T95" fmla="*/ 33884 h 578"/>
                  <a:gd name="T96" fmla="*/ 58615 w 591"/>
                  <a:gd name="T97" fmla="*/ 0 h 578"/>
                  <a:gd name="T98" fmla="*/ 52385 w 591"/>
                  <a:gd name="T99" fmla="*/ 84558 h 578"/>
                  <a:gd name="T100" fmla="*/ 46960 w 591"/>
                  <a:gd name="T101" fmla="*/ 114695 h 578"/>
                  <a:gd name="T102" fmla="*/ 42126 w 591"/>
                  <a:gd name="T103" fmla="*/ 429121 h 578"/>
                  <a:gd name="T104" fmla="*/ 38370 w 591"/>
                  <a:gd name="T105" fmla="*/ 544419 h 578"/>
                  <a:gd name="T106" fmla="*/ 37490 w 591"/>
                  <a:gd name="T107" fmla="*/ 954890 h 578"/>
                  <a:gd name="T108" fmla="*/ 35562 w 591"/>
                  <a:gd name="T109" fmla="*/ 1203563 h 578"/>
                  <a:gd name="T110" fmla="*/ 30460 w 591"/>
                  <a:gd name="T111" fmla="*/ 1295214 h 578"/>
                  <a:gd name="T112" fmla="*/ 25541 w 591"/>
                  <a:gd name="T113" fmla="*/ 1317049 h 578"/>
                  <a:gd name="T114" fmla="*/ 21099 w 591"/>
                  <a:gd name="T115" fmla="*/ 1317049 h 57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91"/>
                  <a:gd name="T175" fmla="*/ 0 h 578"/>
                  <a:gd name="T176" fmla="*/ 591 w 591"/>
                  <a:gd name="T177" fmla="*/ 578 h 57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91" h="578">
                    <a:moveTo>
                      <a:pt x="136" y="80"/>
                    </a:moveTo>
                    <a:lnTo>
                      <a:pt x="128" y="82"/>
                    </a:lnTo>
                    <a:lnTo>
                      <a:pt x="122" y="84"/>
                    </a:lnTo>
                    <a:lnTo>
                      <a:pt x="116" y="82"/>
                    </a:lnTo>
                    <a:lnTo>
                      <a:pt x="110" y="82"/>
                    </a:lnTo>
                    <a:lnTo>
                      <a:pt x="104" y="82"/>
                    </a:lnTo>
                    <a:lnTo>
                      <a:pt x="98" y="84"/>
                    </a:lnTo>
                    <a:lnTo>
                      <a:pt x="91" y="89"/>
                    </a:lnTo>
                    <a:lnTo>
                      <a:pt x="83" y="96"/>
                    </a:lnTo>
                    <a:lnTo>
                      <a:pt x="71" y="116"/>
                    </a:lnTo>
                    <a:lnTo>
                      <a:pt x="63" y="132"/>
                    </a:lnTo>
                    <a:lnTo>
                      <a:pt x="56" y="147"/>
                    </a:lnTo>
                    <a:lnTo>
                      <a:pt x="45" y="157"/>
                    </a:lnTo>
                    <a:lnTo>
                      <a:pt x="38" y="163"/>
                    </a:lnTo>
                    <a:lnTo>
                      <a:pt x="30" y="166"/>
                    </a:lnTo>
                    <a:lnTo>
                      <a:pt x="21" y="172"/>
                    </a:lnTo>
                    <a:lnTo>
                      <a:pt x="14" y="177"/>
                    </a:lnTo>
                    <a:lnTo>
                      <a:pt x="6" y="182"/>
                    </a:lnTo>
                    <a:lnTo>
                      <a:pt x="1" y="188"/>
                    </a:lnTo>
                    <a:lnTo>
                      <a:pt x="0" y="193"/>
                    </a:lnTo>
                    <a:lnTo>
                      <a:pt x="1" y="199"/>
                    </a:lnTo>
                    <a:lnTo>
                      <a:pt x="9" y="206"/>
                    </a:lnTo>
                    <a:lnTo>
                      <a:pt x="15" y="209"/>
                    </a:lnTo>
                    <a:lnTo>
                      <a:pt x="20" y="215"/>
                    </a:lnTo>
                    <a:lnTo>
                      <a:pt x="24" y="222"/>
                    </a:lnTo>
                    <a:lnTo>
                      <a:pt x="27" y="233"/>
                    </a:lnTo>
                    <a:lnTo>
                      <a:pt x="35" y="243"/>
                    </a:lnTo>
                    <a:lnTo>
                      <a:pt x="44" y="249"/>
                    </a:lnTo>
                    <a:lnTo>
                      <a:pt x="56" y="241"/>
                    </a:lnTo>
                    <a:lnTo>
                      <a:pt x="68" y="231"/>
                    </a:lnTo>
                    <a:lnTo>
                      <a:pt x="77" y="225"/>
                    </a:lnTo>
                    <a:lnTo>
                      <a:pt x="88" y="224"/>
                    </a:lnTo>
                    <a:lnTo>
                      <a:pt x="98" y="222"/>
                    </a:lnTo>
                    <a:lnTo>
                      <a:pt x="106" y="218"/>
                    </a:lnTo>
                    <a:lnTo>
                      <a:pt x="112" y="216"/>
                    </a:lnTo>
                    <a:lnTo>
                      <a:pt x="116" y="216"/>
                    </a:lnTo>
                    <a:lnTo>
                      <a:pt x="121" y="224"/>
                    </a:lnTo>
                    <a:lnTo>
                      <a:pt x="128" y="236"/>
                    </a:lnTo>
                    <a:lnTo>
                      <a:pt x="137" y="249"/>
                    </a:lnTo>
                    <a:lnTo>
                      <a:pt x="145" y="256"/>
                    </a:lnTo>
                    <a:lnTo>
                      <a:pt x="148" y="259"/>
                    </a:lnTo>
                    <a:lnTo>
                      <a:pt x="148" y="263"/>
                    </a:lnTo>
                    <a:lnTo>
                      <a:pt x="148" y="270"/>
                    </a:lnTo>
                    <a:lnTo>
                      <a:pt x="148" y="281"/>
                    </a:lnTo>
                    <a:lnTo>
                      <a:pt x="150" y="290"/>
                    </a:lnTo>
                    <a:lnTo>
                      <a:pt x="153" y="301"/>
                    </a:lnTo>
                    <a:lnTo>
                      <a:pt x="160" y="311"/>
                    </a:lnTo>
                    <a:lnTo>
                      <a:pt x="171" y="322"/>
                    </a:lnTo>
                    <a:lnTo>
                      <a:pt x="180" y="333"/>
                    </a:lnTo>
                    <a:lnTo>
                      <a:pt x="186" y="344"/>
                    </a:lnTo>
                    <a:lnTo>
                      <a:pt x="189" y="352"/>
                    </a:lnTo>
                    <a:lnTo>
                      <a:pt x="190" y="365"/>
                    </a:lnTo>
                    <a:lnTo>
                      <a:pt x="192" y="379"/>
                    </a:lnTo>
                    <a:lnTo>
                      <a:pt x="193" y="397"/>
                    </a:lnTo>
                    <a:lnTo>
                      <a:pt x="195" y="417"/>
                    </a:lnTo>
                    <a:lnTo>
                      <a:pt x="195" y="435"/>
                    </a:lnTo>
                    <a:lnTo>
                      <a:pt x="193" y="446"/>
                    </a:lnTo>
                    <a:lnTo>
                      <a:pt x="189" y="456"/>
                    </a:lnTo>
                    <a:lnTo>
                      <a:pt x="184" y="467"/>
                    </a:lnTo>
                    <a:lnTo>
                      <a:pt x="181" y="478"/>
                    </a:lnTo>
                    <a:lnTo>
                      <a:pt x="180" y="489"/>
                    </a:lnTo>
                    <a:lnTo>
                      <a:pt x="181" y="497"/>
                    </a:lnTo>
                    <a:lnTo>
                      <a:pt x="186" y="503"/>
                    </a:lnTo>
                    <a:lnTo>
                      <a:pt x="190" y="506"/>
                    </a:lnTo>
                    <a:lnTo>
                      <a:pt x="193" y="514"/>
                    </a:lnTo>
                    <a:lnTo>
                      <a:pt x="195" y="524"/>
                    </a:lnTo>
                    <a:lnTo>
                      <a:pt x="196" y="535"/>
                    </a:lnTo>
                    <a:lnTo>
                      <a:pt x="201" y="546"/>
                    </a:lnTo>
                    <a:lnTo>
                      <a:pt x="207" y="555"/>
                    </a:lnTo>
                    <a:lnTo>
                      <a:pt x="213" y="558"/>
                    </a:lnTo>
                    <a:lnTo>
                      <a:pt x="221" y="564"/>
                    </a:lnTo>
                    <a:lnTo>
                      <a:pt x="230" y="569"/>
                    </a:lnTo>
                    <a:lnTo>
                      <a:pt x="240" y="574"/>
                    </a:lnTo>
                    <a:lnTo>
                      <a:pt x="251" y="578"/>
                    </a:lnTo>
                    <a:lnTo>
                      <a:pt x="260" y="578"/>
                    </a:lnTo>
                    <a:lnTo>
                      <a:pt x="267" y="578"/>
                    </a:lnTo>
                    <a:lnTo>
                      <a:pt x="274" y="573"/>
                    </a:lnTo>
                    <a:lnTo>
                      <a:pt x="278" y="565"/>
                    </a:lnTo>
                    <a:lnTo>
                      <a:pt x="284" y="557"/>
                    </a:lnTo>
                    <a:lnTo>
                      <a:pt x="293" y="548"/>
                    </a:lnTo>
                    <a:lnTo>
                      <a:pt x="302" y="539"/>
                    </a:lnTo>
                    <a:lnTo>
                      <a:pt x="311" y="528"/>
                    </a:lnTo>
                    <a:lnTo>
                      <a:pt x="320" y="517"/>
                    </a:lnTo>
                    <a:lnTo>
                      <a:pt x="329" y="508"/>
                    </a:lnTo>
                    <a:lnTo>
                      <a:pt x="337" y="499"/>
                    </a:lnTo>
                    <a:lnTo>
                      <a:pt x="343" y="490"/>
                    </a:lnTo>
                    <a:lnTo>
                      <a:pt x="349" y="481"/>
                    </a:lnTo>
                    <a:lnTo>
                      <a:pt x="355" y="471"/>
                    </a:lnTo>
                    <a:lnTo>
                      <a:pt x="361" y="460"/>
                    </a:lnTo>
                    <a:lnTo>
                      <a:pt x="367" y="449"/>
                    </a:lnTo>
                    <a:lnTo>
                      <a:pt x="373" y="440"/>
                    </a:lnTo>
                    <a:lnTo>
                      <a:pt x="381" y="433"/>
                    </a:lnTo>
                    <a:lnTo>
                      <a:pt x="388" y="429"/>
                    </a:lnTo>
                    <a:lnTo>
                      <a:pt x="396" y="428"/>
                    </a:lnTo>
                    <a:lnTo>
                      <a:pt x="405" y="426"/>
                    </a:lnTo>
                    <a:lnTo>
                      <a:pt x="413" y="424"/>
                    </a:lnTo>
                    <a:lnTo>
                      <a:pt x="420" y="422"/>
                    </a:lnTo>
                    <a:lnTo>
                      <a:pt x="426" y="420"/>
                    </a:lnTo>
                    <a:lnTo>
                      <a:pt x="434" y="417"/>
                    </a:lnTo>
                    <a:lnTo>
                      <a:pt x="440" y="413"/>
                    </a:lnTo>
                    <a:lnTo>
                      <a:pt x="444" y="410"/>
                    </a:lnTo>
                    <a:lnTo>
                      <a:pt x="453" y="403"/>
                    </a:lnTo>
                    <a:lnTo>
                      <a:pt x="461" y="397"/>
                    </a:lnTo>
                    <a:lnTo>
                      <a:pt x="467" y="392"/>
                    </a:lnTo>
                    <a:lnTo>
                      <a:pt x="476" y="386"/>
                    </a:lnTo>
                    <a:lnTo>
                      <a:pt x="484" y="379"/>
                    </a:lnTo>
                    <a:lnTo>
                      <a:pt x="490" y="370"/>
                    </a:lnTo>
                    <a:lnTo>
                      <a:pt x="494" y="363"/>
                    </a:lnTo>
                    <a:lnTo>
                      <a:pt x="494" y="356"/>
                    </a:lnTo>
                    <a:lnTo>
                      <a:pt x="491" y="351"/>
                    </a:lnTo>
                    <a:lnTo>
                      <a:pt x="485" y="345"/>
                    </a:lnTo>
                    <a:lnTo>
                      <a:pt x="479" y="340"/>
                    </a:lnTo>
                    <a:lnTo>
                      <a:pt x="475" y="338"/>
                    </a:lnTo>
                    <a:lnTo>
                      <a:pt x="468" y="336"/>
                    </a:lnTo>
                    <a:lnTo>
                      <a:pt x="459" y="333"/>
                    </a:lnTo>
                    <a:lnTo>
                      <a:pt x="453" y="329"/>
                    </a:lnTo>
                    <a:lnTo>
                      <a:pt x="453" y="320"/>
                    </a:lnTo>
                    <a:lnTo>
                      <a:pt x="458" y="309"/>
                    </a:lnTo>
                    <a:lnTo>
                      <a:pt x="462" y="299"/>
                    </a:lnTo>
                    <a:lnTo>
                      <a:pt x="467" y="293"/>
                    </a:lnTo>
                    <a:lnTo>
                      <a:pt x="475" y="295"/>
                    </a:lnTo>
                    <a:lnTo>
                      <a:pt x="484" y="299"/>
                    </a:lnTo>
                    <a:lnTo>
                      <a:pt x="496" y="301"/>
                    </a:lnTo>
                    <a:lnTo>
                      <a:pt x="505" y="302"/>
                    </a:lnTo>
                    <a:lnTo>
                      <a:pt x="509" y="302"/>
                    </a:lnTo>
                    <a:lnTo>
                      <a:pt x="511" y="301"/>
                    </a:lnTo>
                    <a:lnTo>
                      <a:pt x="514" y="295"/>
                    </a:lnTo>
                    <a:lnTo>
                      <a:pt x="515" y="286"/>
                    </a:lnTo>
                    <a:lnTo>
                      <a:pt x="518" y="272"/>
                    </a:lnTo>
                    <a:lnTo>
                      <a:pt x="521" y="258"/>
                    </a:lnTo>
                    <a:lnTo>
                      <a:pt x="523" y="245"/>
                    </a:lnTo>
                    <a:lnTo>
                      <a:pt x="521" y="234"/>
                    </a:lnTo>
                    <a:lnTo>
                      <a:pt x="520" y="222"/>
                    </a:lnTo>
                    <a:lnTo>
                      <a:pt x="517" y="207"/>
                    </a:lnTo>
                    <a:lnTo>
                      <a:pt x="517" y="190"/>
                    </a:lnTo>
                    <a:lnTo>
                      <a:pt x="520" y="170"/>
                    </a:lnTo>
                    <a:lnTo>
                      <a:pt x="526" y="154"/>
                    </a:lnTo>
                    <a:lnTo>
                      <a:pt x="530" y="141"/>
                    </a:lnTo>
                    <a:lnTo>
                      <a:pt x="536" y="132"/>
                    </a:lnTo>
                    <a:lnTo>
                      <a:pt x="544" y="123"/>
                    </a:lnTo>
                    <a:lnTo>
                      <a:pt x="549" y="118"/>
                    </a:lnTo>
                    <a:lnTo>
                      <a:pt x="555" y="113"/>
                    </a:lnTo>
                    <a:lnTo>
                      <a:pt x="561" y="107"/>
                    </a:lnTo>
                    <a:lnTo>
                      <a:pt x="568" y="102"/>
                    </a:lnTo>
                    <a:lnTo>
                      <a:pt x="574" y="96"/>
                    </a:lnTo>
                    <a:lnTo>
                      <a:pt x="580" y="91"/>
                    </a:lnTo>
                    <a:lnTo>
                      <a:pt x="586" y="84"/>
                    </a:lnTo>
                    <a:lnTo>
                      <a:pt x="589" y="79"/>
                    </a:lnTo>
                    <a:lnTo>
                      <a:pt x="591" y="68"/>
                    </a:lnTo>
                    <a:lnTo>
                      <a:pt x="586" y="62"/>
                    </a:lnTo>
                    <a:lnTo>
                      <a:pt x="579" y="62"/>
                    </a:lnTo>
                    <a:lnTo>
                      <a:pt x="570" y="64"/>
                    </a:lnTo>
                    <a:lnTo>
                      <a:pt x="561" y="64"/>
                    </a:lnTo>
                    <a:lnTo>
                      <a:pt x="550" y="62"/>
                    </a:lnTo>
                    <a:lnTo>
                      <a:pt x="540" y="61"/>
                    </a:lnTo>
                    <a:lnTo>
                      <a:pt x="532" y="59"/>
                    </a:lnTo>
                    <a:lnTo>
                      <a:pt x="524" y="59"/>
                    </a:lnTo>
                    <a:lnTo>
                      <a:pt x="518" y="59"/>
                    </a:lnTo>
                    <a:lnTo>
                      <a:pt x="514" y="64"/>
                    </a:lnTo>
                    <a:lnTo>
                      <a:pt x="509" y="71"/>
                    </a:lnTo>
                    <a:lnTo>
                      <a:pt x="506" y="75"/>
                    </a:lnTo>
                    <a:lnTo>
                      <a:pt x="502" y="77"/>
                    </a:lnTo>
                    <a:lnTo>
                      <a:pt x="496" y="79"/>
                    </a:lnTo>
                    <a:lnTo>
                      <a:pt x="490" y="80"/>
                    </a:lnTo>
                    <a:lnTo>
                      <a:pt x="482" y="80"/>
                    </a:lnTo>
                    <a:lnTo>
                      <a:pt x="476" y="80"/>
                    </a:lnTo>
                    <a:lnTo>
                      <a:pt x="468" y="80"/>
                    </a:lnTo>
                    <a:lnTo>
                      <a:pt x="462" y="80"/>
                    </a:lnTo>
                    <a:lnTo>
                      <a:pt x="450" y="79"/>
                    </a:lnTo>
                    <a:lnTo>
                      <a:pt x="438" y="77"/>
                    </a:lnTo>
                    <a:lnTo>
                      <a:pt x="428" y="75"/>
                    </a:lnTo>
                    <a:lnTo>
                      <a:pt x="419" y="75"/>
                    </a:lnTo>
                    <a:lnTo>
                      <a:pt x="414" y="75"/>
                    </a:lnTo>
                    <a:lnTo>
                      <a:pt x="417" y="73"/>
                    </a:lnTo>
                    <a:lnTo>
                      <a:pt x="425" y="70"/>
                    </a:lnTo>
                    <a:lnTo>
                      <a:pt x="434" y="61"/>
                    </a:lnTo>
                    <a:lnTo>
                      <a:pt x="443" y="52"/>
                    </a:lnTo>
                    <a:lnTo>
                      <a:pt x="452" y="46"/>
                    </a:lnTo>
                    <a:lnTo>
                      <a:pt x="461" y="45"/>
                    </a:lnTo>
                    <a:lnTo>
                      <a:pt x="470" y="43"/>
                    </a:lnTo>
                    <a:lnTo>
                      <a:pt x="481" y="43"/>
                    </a:lnTo>
                    <a:lnTo>
                      <a:pt x="494" y="45"/>
                    </a:lnTo>
                    <a:lnTo>
                      <a:pt x="505" y="48"/>
                    </a:lnTo>
                    <a:lnTo>
                      <a:pt x="509" y="48"/>
                    </a:lnTo>
                    <a:lnTo>
                      <a:pt x="502" y="34"/>
                    </a:lnTo>
                    <a:lnTo>
                      <a:pt x="491" y="19"/>
                    </a:lnTo>
                    <a:lnTo>
                      <a:pt x="481" y="11"/>
                    </a:lnTo>
                    <a:lnTo>
                      <a:pt x="472" y="5"/>
                    </a:lnTo>
                    <a:lnTo>
                      <a:pt x="467" y="3"/>
                    </a:lnTo>
                    <a:lnTo>
                      <a:pt x="459" y="3"/>
                    </a:lnTo>
                    <a:lnTo>
                      <a:pt x="452" y="2"/>
                    </a:lnTo>
                    <a:lnTo>
                      <a:pt x="443" y="0"/>
                    </a:lnTo>
                    <a:lnTo>
                      <a:pt x="434" y="0"/>
                    </a:lnTo>
                    <a:lnTo>
                      <a:pt x="423" y="0"/>
                    </a:lnTo>
                    <a:lnTo>
                      <a:pt x="413" y="0"/>
                    </a:lnTo>
                    <a:lnTo>
                      <a:pt x="402" y="2"/>
                    </a:lnTo>
                    <a:lnTo>
                      <a:pt x="391" y="3"/>
                    </a:lnTo>
                    <a:lnTo>
                      <a:pt x="381" y="5"/>
                    </a:lnTo>
                    <a:lnTo>
                      <a:pt x="369" y="5"/>
                    </a:lnTo>
                    <a:lnTo>
                      <a:pt x="358" y="5"/>
                    </a:lnTo>
                    <a:lnTo>
                      <a:pt x="348" y="7"/>
                    </a:lnTo>
                    <a:lnTo>
                      <a:pt x="339" y="7"/>
                    </a:lnTo>
                    <a:lnTo>
                      <a:pt x="331" y="7"/>
                    </a:lnTo>
                    <a:lnTo>
                      <a:pt x="325" y="9"/>
                    </a:lnTo>
                    <a:lnTo>
                      <a:pt x="314" y="14"/>
                    </a:lnTo>
                    <a:lnTo>
                      <a:pt x="305" y="19"/>
                    </a:lnTo>
                    <a:lnTo>
                      <a:pt x="296" y="25"/>
                    </a:lnTo>
                    <a:lnTo>
                      <a:pt x="287" y="27"/>
                    </a:lnTo>
                    <a:lnTo>
                      <a:pt x="280" y="27"/>
                    </a:lnTo>
                    <a:lnTo>
                      <a:pt x="275" y="28"/>
                    </a:lnTo>
                    <a:lnTo>
                      <a:pt x="270" y="32"/>
                    </a:lnTo>
                    <a:lnTo>
                      <a:pt x="263" y="36"/>
                    </a:lnTo>
                    <a:lnTo>
                      <a:pt x="258" y="41"/>
                    </a:lnTo>
                    <a:lnTo>
                      <a:pt x="260" y="46"/>
                    </a:lnTo>
                    <a:lnTo>
                      <a:pt x="264" y="55"/>
                    </a:lnTo>
                    <a:lnTo>
                      <a:pt x="267" y="64"/>
                    </a:lnTo>
                    <a:lnTo>
                      <a:pt x="266" y="70"/>
                    </a:lnTo>
                    <a:lnTo>
                      <a:pt x="260" y="70"/>
                    </a:lnTo>
                    <a:lnTo>
                      <a:pt x="251" y="70"/>
                    </a:lnTo>
                    <a:lnTo>
                      <a:pt x="240" y="71"/>
                    </a:lnTo>
                    <a:lnTo>
                      <a:pt x="230" y="75"/>
                    </a:lnTo>
                    <a:lnTo>
                      <a:pt x="222" y="75"/>
                    </a:lnTo>
                    <a:lnTo>
                      <a:pt x="215" y="75"/>
                    </a:lnTo>
                    <a:lnTo>
                      <a:pt x="209" y="73"/>
                    </a:lnTo>
                    <a:lnTo>
                      <a:pt x="201" y="73"/>
                    </a:lnTo>
                    <a:lnTo>
                      <a:pt x="190" y="75"/>
                    </a:lnTo>
                    <a:lnTo>
                      <a:pt x="181" y="77"/>
                    </a:lnTo>
                    <a:lnTo>
                      <a:pt x="177" y="79"/>
                    </a:lnTo>
                    <a:lnTo>
                      <a:pt x="172" y="79"/>
                    </a:lnTo>
                    <a:lnTo>
                      <a:pt x="162" y="77"/>
                    </a:lnTo>
                    <a:lnTo>
                      <a:pt x="148" y="77"/>
                    </a:lnTo>
                    <a:lnTo>
                      <a:pt x="136" y="8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2925" y="746"/>
                <a:ext cx="372" cy="266"/>
              </a:xfrm>
              <a:custGeom>
                <a:avLst/>
                <a:gdLst>
                  <a:gd name="T0" fmla="*/ 43518 w 319"/>
                  <a:gd name="T1" fmla="*/ 317041 h 196"/>
                  <a:gd name="T2" fmla="*/ 40080 w 319"/>
                  <a:gd name="T3" fmla="*/ 317041 h 196"/>
                  <a:gd name="T4" fmla="*/ 35285 w 319"/>
                  <a:gd name="T5" fmla="*/ 289555 h 196"/>
                  <a:gd name="T6" fmla="*/ 31106 w 319"/>
                  <a:gd name="T7" fmla="*/ 259292 h 196"/>
                  <a:gd name="T8" fmla="*/ 28503 w 319"/>
                  <a:gd name="T9" fmla="*/ 157210 h 196"/>
                  <a:gd name="T10" fmla="*/ 24442 w 319"/>
                  <a:gd name="T11" fmla="*/ 62893 h 196"/>
                  <a:gd name="T12" fmla="*/ 19549 w 319"/>
                  <a:gd name="T13" fmla="*/ 0 h 196"/>
                  <a:gd name="T14" fmla="*/ 15581 w 319"/>
                  <a:gd name="T15" fmla="*/ 62893 h 196"/>
                  <a:gd name="T16" fmla="*/ 13361 w 319"/>
                  <a:gd name="T17" fmla="*/ 233609 h 196"/>
                  <a:gd name="T18" fmla="*/ 10748 w 319"/>
                  <a:gd name="T19" fmla="*/ 317041 h 196"/>
                  <a:gd name="T20" fmla="*/ 8334 w 319"/>
                  <a:gd name="T21" fmla="*/ 430270 h 196"/>
                  <a:gd name="T22" fmla="*/ 5854 w 319"/>
                  <a:gd name="T23" fmla="*/ 477573 h 196"/>
                  <a:gd name="T24" fmla="*/ 3605 w 319"/>
                  <a:gd name="T25" fmla="*/ 583938 h 196"/>
                  <a:gd name="T26" fmla="*/ 761 w 319"/>
                  <a:gd name="T27" fmla="*/ 583938 h 196"/>
                  <a:gd name="T28" fmla="*/ 1 w 319"/>
                  <a:gd name="T29" fmla="*/ 824291 h 196"/>
                  <a:gd name="T30" fmla="*/ 2273 w 319"/>
                  <a:gd name="T31" fmla="*/ 1041751 h 196"/>
                  <a:gd name="T32" fmla="*/ 4287 w 319"/>
                  <a:gd name="T33" fmla="*/ 1193759 h 196"/>
                  <a:gd name="T34" fmla="*/ 6827 w 319"/>
                  <a:gd name="T35" fmla="*/ 1297891 h 196"/>
                  <a:gd name="T36" fmla="*/ 9284 w 319"/>
                  <a:gd name="T37" fmla="*/ 1534813 h 196"/>
                  <a:gd name="T38" fmla="*/ 10748 w 319"/>
                  <a:gd name="T39" fmla="*/ 1923515 h 196"/>
                  <a:gd name="T40" fmla="*/ 7628 w 319"/>
                  <a:gd name="T41" fmla="*/ 2217509 h 196"/>
                  <a:gd name="T42" fmla="*/ 5854 w 319"/>
                  <a:gd name="T43" fmla="*/ 2646556 h 196"/>
                  <a:gd name="T44" fmla="*/ 5313 w 319"/>
                  <a:gd name="T45" fmla="*/ 3285117 h 196"/>
                  <a:gd name="T46" fmla="*/ 11457 w 319"/>
                  <a:gd name="T47" fmla="*/ 3299584 h 196"/>
                  <a:gd name="T48" fmla="*/ 13361 w 319"/>
                  <a:gd name="T49" fmla="*/ 3440140 h 196"/>
                  <a:gd name="T50" fmla="*/ 14927 w 319"/>
                  <a:gd name="T51" fmla="*/ 3332239 h 196"/>
                  <a:gd name="T52" fmla="*/ 16764 w 319"/>
                  <a:gd name="T53" fmla="*/ 3180098 h 196"/>
                  <a:gd name="T54" fmla="*/ 19007 w 319"/>
                  <a:gd name="T55" fmla="*/ 2965157 h 196"/>
                  <a:gd name="T56" fmla="*/ 20550 w 319"/>
                  <a:gd name="T57" fmla="*/ 2766027 h 196"/>
                  <a:gd name="T58" fmla="*/ 20601 w 319"/>
                  <a:gd name="T59" fmla="*/ 2578636 h 196"/>
                  <a:gd name="T60" fmla="*/ 20601 w 319"/>
                  <a:gd name="T61" fmla="*/ 2217509 h 196"/>
                  <a:gd name="T62" fmla="*/ 21389 w 319"/>
                  <a:gd name="T63" fmla="*/ 1823088 h 196"/>
                  <a:gd name="T64" fmla="*/ 23178 w 319"/>
                  <a:gd name="T65" fmla="*/ 1492260 h 196"/>
                  <a:gd name="T66" fmla="*/ 25470 w 319"/>
                  <a:gd name="T67" fmla="*/ 1534813 h 196"/>
                  <a:gd name="T68" fmla="*/ 27228 w 319"/>
                  <a:gd name="T69" fmla="*/ 1864514 h 196"/>
                  <a:gd name="T70" fmla="*/ 27945 w 319"/>
                  <a:gd name="T71" fmla="*/ 2167079 h 196"/>
                  <a:gd name="T72" fmla="*/ 29087 w 319"/>
                  <a:gd name="T73" fmla="*/ 2263408 h 196"/>
                  <a:gd name="T74" fmla="*/ 32001 w 319"/>
                  <a:gd name="T75" fmla="*/ 2057103 h 196"/>
                  <a:gd name="T76" fmla="*/ 33960 w 319"/>
                  <a:gd name="T77" fmla="*/ 1620102 h 196"/>
                  <a:gd name="T78" fmla="*/ 36966 w 319"/>
                  <a:gd name="T79" fmla="*/ 1075518 h 196"/>
                  <a:gd name="T80" fmla="*/ 41147 w 319"/>
                  <a:gd name="T81" fmla="*/ 542078 h 1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9"/>
                  <a:gd name="T124" fmla="*/ 0 h 196"/>
                  <a:gd name="T125" fmla="*/ 319 w 319"/>
                  <a:gd name="T126" fmla="*/ 196 h 1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9" h="196">
                    <a:moveTo>
                      <a:pt x="319" y="20"/>
                    </a:moveTo>
                    <a:lnTo>
                      <a:pt x="317" y="18"/>
                    </a:lnTo>
                    <a:lnTo>
                      <a:pt x="308" y="18"/>
                    </a:lnTo>
                    <a:lnTo>
                      <a:pt x="293" y="18"/>
                    </a:lnTo>
                    <a:lnTo>
                      <a:pt x="276" y="18"/>
                    </a:lnTo>
                    <a:lnTo>
                      <a:pt x="258" y="16"/>
                    </a:lnTo>
                    <a:lnTo>
                      <a:pt x="242" y="16"/>
                    </a:lnTo>
                    <a:lnTo>
                      <a:pt x="227" y="15"/>
                    </a:lnTo>
                    <a:lnTo>
                      <a:pt x="218" y="13"/>
                    </a:lnTo>
                    <a:lnTo>
                      <a:pt x="208" y="9"/>
                    </a:lnTo>
                    <a:lnTo>
                      <a:pt x="195" y="8"/>
                    </a:lnTo>
                    <a:lnTo>
                      <a:pt x="178" y="4"/>
                    </a:lnTo>
                    <a:lnTo>
                      <a:pt x="160" y="2"/>
                    </a:lnTo>
                    <a:lnTo>
                      <a:pt x="142" y="0"/>
                    </a:lnTo>
                    <a:lnTo>
                      <a:pt x="127" y="2"/>
                    </a:lnTo>
                    <a:lnTo>
                      <a:pt x="113" y="4"/>
                    </a:lnTo>
                    <a:lnTo>
                      <a:pt x="104" y="8"/>
                    </a:lnTo>
                    <a:lnTo>
                      <a:pt x="97" y="13"/>
                    </a:lnTo>
                    <a:lnTo>
                      <a:pt x="88" y="16"/>
                    </a:lnTo>
                    <a:lnTo>
                      <a:pt x="78" y="18"/>
                    </a:lnTo>
                    <a:lnTo>
                      <a:pt x="69" y="20"/>
                    </a:lnTo>
                    <a:lnTo>
                      <a:pt x="60" y="24"/>
                    </a:lnTo>
                    <a:lnTo>
                      <a:pt x="51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27" y="33"/>
                    </a:lnTo>
                    <a:lnTo>
                      <a:pt x="15" y="33"/>
                    </a:lnTo>
                    <a:lnTo>
                      <a:pt x="6" y="33"/>
                    </a:lnTo>
                    <a:lnTo>
                      <a:pt x="0" y="38"/>
                    </a:lnTo>
                    <a:lnTo>
                      <a:pt x="1" y="47"/>
                    </a:lnTo>
                    <a:lnTo>
                      <a:pt x="7" y="54"/>
                    </a:lnTo>
                    <a:lnTo>
                      <a:pt x="17" y="59"/>
                    </a:lnTo>
                    <a:lnTo>
                      <a:pt x="24" y="65"/>
                    </a:lnTo>
                    <a:lnTo>
                      <a:pt x="32" y="68"/>
                    </a:lnTo>
                    <a:lnTo>
                      <a:pt x="41" y="70"/>
                    </a:lnTo>
                    <a:lnTo>
                      <a:pt x="51" y="74"/>
                    </a:lnTo>
                    <a:lnTo>
                      <a:pt x="60" y="79"/>
                    </a:lnTo>
                    <a:lnTo>
                      <a:pt x="69" y="88"/>
                    </a:lnTo>
                    <a:lnTo>
                      <a:pt x="77" y="99"/>
                    </a:lnTo>
                    <a:lnTo>
                      <a:pt x="78" y="110"/>
                    </a:lnTo>
                    <a:lnTo>
                      <a:pt x="69" y="119"/>
                    </a:lnTo>
                    <a:lnTo>
                      <a:pt x="56" y="127"/>
                    </a:lnTo>
                    <a:lnTo>
                      <a:pt x="48" y="140"/>
                    </a:lnTo>
                    <a:lnTo>
                      <a:pt x="44" y="151"/>
                    </a:lnTo>
                    <a:lnTo>
                      <a:pt x="42" y="156"/>
                    </a:lnTo>
                    <a:lnTo>
                      <a:pt x="39" y="187"/>
                    </a:lnTo>
                    <a:lnTo>
                      <a:pt x="80" y="187"/>
                    </a:lnTo>
                    <a:lnTo>
                      <a:pt x="83" y="188"/>
                    </a:lnTo>
                    <a:lnTo>
                      <a:pt x="89" y="192"/>
                    </a:lnTo>
                    <a:lnTo>
                      <a:pt x="97" y="196"/>
                    </a:lnTo>
                    <a:lnTo>
                      <a:pt x="104" y="194"/>
                    </a:lnTo>
                    <a:lnTo>
                      <a:pt x="109" y="190"/>
                    </a:lnTo>
                    <a:lnTo>
                      <a:pt x="115" y="187"/>
                    </a:lnTo>
                    <a:lnTo>
                      <a:pt x="122" y="181"/>
                    </a:lnTo>
                    <a:lnTo>
                      <a:pt x="130" y="174"/>
                    </a:lnTo>
                    <a:lnTo>
                      <a:pt x="139" y="169"/>
                    </a:lnTo>
                    <a:lnTo>
                      <a:pt x="145" y="163"/>
                    </a:lnTo>
                    <a:lnTo>
                      <a:pt x="150" y="158"/>
                    </a:lnTo>
                    <a:lnTo>
                      <a:pt x="151" y="154"/>
                    </a:lnTo>
                    <a:lnTo>
                      <a:pt x="151" y="147"/>
                    </a:lnTo>
                    <a:lnTo>
                      <a:pt x="150" y="138"/>
                    </a:lnTo>
                    <a:lnTo>
                      <a:pt x="151" y="127"/>
                    </a:lnTo>
                    <a:lnTo>
                      <a:pt x="153" y="117"/>
                    </a:lnTo>
                    <a:lnTo>
                      <a:pt x="157" y="104"/>
                    </a:lnTo>
                    <a:lnTo>
                      <a:pt x="163" y="92"/>
                    </a:lnTo>
                    <a:lnTo>
                      <a:pt x="169" y="85"/>
                    </a:lnTo>
                    <a:lnTo>
                      <a:pt x="177" y="83"/>
                    </a:lnTo>
                    <a:lnTo>
                      <a:pt x="186" y="88"/>
                    </a:lnTo>
                    <a:lnTo>
                      <a:pt x="193" y="97"/>
                    </a:lnTo>
                    <a:lnTo>
                      <a:pt x="199" y="106"/>
                    </a:lnTo>
                    <a:lnTo>
                      <a:pt x="202" y="117"/>
                    </a:lnTo>
                    <a:lnTo>
                      <a:pt x="204" y="124"/>
                    </a:lnTo>
                    <a:lnTo>
                      <a:pt x="207" y="127"/>
                    </a:lnTo>
                    <a:lnTo>
                      <a:pt x="213" y="129"/>
                    </a:lnTo>
                    <a:lnTo>
                      <a:pt x="224" y="124"/>
                    </a:lnTo>
                    <a:lnTo>
                      <a:pt x="233" y="117"/>
                    </a:lnTo>
                    <a:lnTo>
                      <a:pt x="240" y="106"/>
                    </a:lnTo>
                    <a:lnTo>
                      <a:pt x="249" y="92"/>
                    </a:lnTo>
                    <a:lnTo>
                      <a:pt x="260" y="77"/>
                    </a:lnTo>
                    <a:lnTo>
                      <a:pt x="270" y="61"/>
                    </a:lnTo>
                    <a:lnTo>
                      <a:pt x="284" y="45"/>
                    </a:lnTo>
                    <a:lnTo>
                      <a:pt x="301" y="31"/>
                    </a:lnTo>
                    <a:lnTo>
                      <a:pt x="319" y="2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267" y="877"/>
                <a:ext cx="1616" cy="2663"/>
                <a:chOff x="-6" y="955"/>
                <a:chExt cx="1383" cy="1963"/>
              </a:xfrm>
            </p:grpSpPr>
            <p:sp>
              <p:nvSpPr>
                <p:cNvPr id="18" name="Freeform 7"/>
                <p:cNvSpPr>
                  <a:spLocks/>
                </p:cNvSpPr>
                <p:nvPr/>
              </p:nvSpPr>
              <p:spPr bwMode="auto">
                <a:xfrm>
                  <a:off x="-6" y="1572"/>
                  <a:ext cx="886" cy="634"/>
                </a:xfrm>
                <a:custGeom>
                  <a:avLst/>
                  <a:gdLst>
                    <a:gd name="T0" fmla="*/ 57 w 886"/>
                    <a:gd name="T1" fmla="*/ 350 h 634"/>
                    <a:gd name="T2" fmla="*/ 101 w 886"/>
                    <a:gd name="T3" fmla="*/ 372 h 634"/>
                    <a:gd name="T4" fmla="*/ 127 w 886"/>
                    <a:gd name="T5" fmla="*/ 397 h 634"/>
                    <a:gd name="T6" fmla="*/ 155 w 886"/>
                    <a:gd name="T7" fmla="*/ 415 h 634"/>
                    <a:gd name="T8" fmla="*/ 168 w 886"/>
                    <a:gd name="T9" fmla="*/ 438 h 634"/>
                    <a:gd name="T10" fmla="*/ 179 w 886"/>
                    <a:gd name="T11" fmla="*/ 501 h 634"/>
                    <a:gd name="T12" fmla="*/ 205 w 886"/>
                    <a:gd name="T13" fmla="*/ 553 h 634"/>
                    <a:gd name="T14" fmla="*/ 237 w 886"/>
                    <a:gd name="T15" fmla="*/ 595 h 634"/>
                    <a:gd name="T16" fmla="*/ 251 w 886"/>
                    <a:gd name="T17" fmla="*/ 562 h 634"/>
                    <a:gd name="T18" fmla="*/ 269 w 886"/>
                    <a:gd name="T19" fmla="*/ 472 h 634"/>
                    <a:gd name="T20" fmla="*/ 307 w 886"/>
                    <a:gd name="T21" fmla="*/ 435 h 634"/>
                    <a:gd name="T22" fmla="*/ 333 w 886"/>
                    <a:gd name="T23" fmla="*/ 417 h 634"/>
                    <a:gd name="T24" fmla="*/ 351 w 886"/>
                    <a:gd name="T25" fmla="*/ 406 h 634"/>
                    <a:gd name="T26" fmla="*/ 388 w 886"/>
                    <a:gd name="T27" fmla="*/ 375 h 634"/>
                    <a:gd name="T28" fmla="*/ 389 w 886"/>
                    <a:gd name="T29" fmla="*/ 444 h 634"/>
                    <a:gd name="T30" fmla="*/ 418 w 886"/>
                    <a:gd name="T31" fmla="*/ 505 h 634"/>
                    <a:gd name="T32" fmla="*/ 438 w 886"/>
                    <a:gd name="T33" fmla="*/ 564 h 634"/>
                    <a:gd name="T34" fmla="*/ 446 w 886"/>
                    <a:gd name="T35" fmla="*/ 618 h 634"/>
                    <a:gd name="T36" fmla="*/ 476 w 886"/>
                    <a:gd name="T37" fmla="*/ 609 h 634"/>
                    <a:gd name="T38" fmla="*/ 502 w 886"/>
                    <a:gd name="T39" fmla="*/ 634 h 634"/>
                    <a:gd name="T40" fmla="*/ 490 w 886"/>
                    <a:gd name="T41" fmla="*/ 582 h 634"/>
                    <a:gd name="T42" fmla="*/ 504 w 886"/>
                    <a:gd name="T43" fmla="*/ 550 h 634"/>
                    <a:gd name="T44" fmla="*/ 533 w 886"/>
                    <a:gd name="T45" fmla="*/ 546 h 634"/>
                    <a:gd name="T46" fmla="*/ 566 w 886"/>
                    <a:gd name="T47" fmla="*/ 517 h 634"/>
                    <a:gd name="T48" fmla="*/ 557 w 886"/>
                    <a:gd name="T49" fmla="*/ 485 h 634"/>
                    <a:gd name="T50" fmla="*/ 542 w 886"/>
                    <a:gd name="T51" fmla="*/ 454 h 634"/>
                    <a:gd name="T52" fmla="*/ 539 w 886"/>
                    <a:gd name="T53" fmla="*/ 431 h 634"/>
                    <a:gd name="T54" fmla="*/ 568 w 886"/>
                    <a:gd name="T55" fmla="*/ 411 h 634"/>
                    <a:gd name="T56" fmla="*/ 604 w 886"/>
                    <a:gd name="T57" fmla="*/ 393 h 634"/>
                    <a:gd name="T58" fmla="*/ 632 w 886"/>
                    <a:gd name="T59" fmla="*/ 377 h 634"/>
                    <a:gd name="T60" fmla="*/ 656 w 886"/>
                    <a:gd name="T61" fmla="*/ 355 h 634"/>
                    <a:gd name="T62" fmla="*/ 681 w 886"/>
                    <a:gd name="T63" fmla="*/ 332 h 634"/>
                    <a:gd name="T64" fmla="*/ 697 w 886"/>
                    <a:gd name="T65" fmla="*/ 271 h 634"/>
                    <a:gd name="T66" fmla="*/ 688 w 886"/>
                    <a:gd name="T67" fmla="*/ 217 h 634"/>
                    <a:gd name="T68" fmla="*/ 708 w 886"/>
                    <a:gd name="T69" fmla="*/ 176 h 634"/>
                    <a:gd name="T70" fmla="*/ 728 w 886"/>
                    <a:gd name="T71" fmla="*/ 147 h 634"/>
                    <a:gd name="T72" fmla="*/ 746 w 886"/>
                    <a:gd name="T73" fmla="*/ 143 h 634"/>
                    <a:gd name="T74" fmla="*/ 757 w 886"/>
                    <a:gd name="T75" fmla="*/ 206 h 634"/>
                    <a:gd name="T76" fmla="*/ 775 w 886"/>
                    <a:gd name="T77" fmla="*/ 219 h 634"/>
                    <a:gd name="T78" fmla="*/ 798 w 886"/>
                    <a:gd name="T79" fmla="*/ 152 h 634"/>
                    <a:gd name="T80" fmla="*/ 832 w 886"/>
                    <a:gd name="T81" fmla="*/ 89 h 634"/>
                    <a:gd name="T82" fmla="*/ 862 w 886"/>
                    <a:gd name="T83" fmla="*/ 46 h 634"/>
                    <a:gd name="T84" fmla="*/ 883 w 886"/>
                    <a:gd name="T85" fmla="*/ 12 h 634"/>
                    <a:gd name="T86" fmla="*/ 886 w 886"/>
                    <a:gd name="T87" fmla="*/ 6 h 6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86"/>
                    <a:gd name="T133" fmla="*/ 0 h 634"/>
                    <a:gd name="T134" fmla="*/ 886 w 886"/>
                    <a:gd name="T135" fmla="*/ 634 h 63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86" h="634">
                      <a:moveTo>
                        <a:pt x="6" y="0"/>
                      </a:moveTo>
                      <a:lnTo>
                        <a:pt x="0" y="342"/>
                      </a:lnTo>
                      <a:lnTo>
                        <a:pt x="57" y="350"/>
                      </a:lnTo>
                      <a:lnTo>
                        <a:pt x="72" y="357"/>
                      </a:lnTo>
                      <a:lnTo>
                        <a:pt x="87" y="364"/>
                      </a:lnTo>
                      <a:lnTo>
                        <a:pt x="101" y="372"/>
                      </a:lnTo>
                      <a:lnTo>
                        <a:pt x="110" y="381"/>
                      </a:lnTo>
                      <a:lnTo>
                        <a:pt x="118" y="390"/>
                      </a:lnTo>
                      <a:lnTo>
                        <a:pt x="127" y="397"/>
                      </a:lnTo>
                      <a:lnTo>
                        <a:pt x="136" y="404"/>
                      </a:lnTo>
                      <a:lnTo>
                        <a:pt x="145" y="409"/>
                      </a:lnTo>
                      <a:lnTo>
                        <a:pt x="155" y="415"/>
                      </a:lnTo>
                      <a:lnTo>
                        <a:pt x="161" y="422"/>
                      </a:lnTo>
                      <a:lnTo>
                        <a:pt x="165" y="429"/>
                      </a:lnTo>
                      <a:lnTo>
                        <a:pt x="168" y="438"/>
                      </a:lnTo>
                      <a:lnTo>
                        <a:pt x="171" y="460"/>
                      </a:lnTo>
                      <a:lnTo>
                        <a:pt x="174" y="480"/>
                      </a:lnTo>
                      <a:lnTo>
                        <a:pt x="179" y="501"/>
                      </a:lnTo>
                      <a:lnTo>
                        <a:pt x="187" y="517"/>
                      </a:lnTo>
                      <a:lnTo>
                        <a:pt x="196" y="534"/>
                      </a:lnTo>
                      <a:lnTo>
                        <a:pt x="205" y="553"/>
                      </a:lnTo>
                      <a:lnTo>
                        <a:pt x="216" y="573"/>
                      </a:lnTo>
                      <a:lnTo>
                        <a:pt x="226" y="588"/>
                      </a:lnTo>
                      <a:lnTo>
                        <a:pt x="237" y="595"/>
                      </a:lnTo>
                      <a:lnTo>
                        <a:pt x="245" y="597"/>
                      </a:lnTo>
                      <a:lnTo>
                        <a:pt x="249" y="588"/>
                      </a:lnTo>
                      <a:lnTo>
                        <a:pt x="251" y="562"/>
                      </a:lnTo>
                      <a:lnTo>
                        <a:pt x="252" y="530"/>
                      </a:lnTo>
                      <a:lnTo>
                        <a:pt x="258" y="498"/>
                      </a:lnTo>
                      <a:lnTo>
                        <a:pt x="269" y="472"/>
                      </a:lnTo>
                      <a:lnTo>
                        <a:pt x="287" y="451"/>
                      </a:lnTo>
                      <a:lnTo>
                        <a:pt x="298" y="442"/>
                      </a:lnTo>
                      <a:lnTo>
                        <a:pt x="307" y="435"/>
                      </a:lnTo>
                      <a:lnTo>
                        <a:pt x="316" y="427"/>
                      </a:lnTo>
                      <a:lnTo>
                        <a:pt x="325" y="422"/>
                      </a:lnTo>
                      <a:lnTo>
                        <a:pt x="333" y="417"/>
                      </a:lnTo>
                      <a:lnTo>
                        <a:pt x="341" y="413"/>
                      </a:lnTo>
                      <a:lnTo>
                        <a:pt x="347" y="409"/>
                      </a:lnTo>
                      <a:lnTo>
                        <a:pt x="351" y="406"/>
                      </a:lnTo>
                      <a:lnTo>
                        <a:pt x="363" y="395"/>
                      </a:lnTo>
                      <a:lnTo>
                        <a:pt x="377" y="381"/>
                      </a:lnTo>
                      <a:lnTo>
                        <a:pt x="388" y="375"/>
                      </a:lnTo>
                      <a:lnTo>
                        <a:pt x="391" y="393"/>
                      </a:lnTo>
                      <a:lnTo>
                        <a:pt x="389" y="422"/>
                      </a:lnTo>
                      <a:lnTo>
                        <a:pt x="389" y="444"/>
                      </a:lnTo>
                      <a:lnTo>
                        <a:pt x="394" y="463"/>
                      </a:lnTo>
                      <a:lnTo>
                        <a:pt x="406" y="483"/>
                      </a:lnTo>
                      <a:lnTo>
                        <a:pt x="418" y="505"/>
                      </a:lnTo>
                      <a:lnTo>
                        <a:pt x="427" y="526"/>
                      </a:lnTo>
                      <a:lnTo>
                        <a:pt x="434" y="548"/>
                      </a:lnTo>
                      <a:lnTo>
                        <a:pt x="438" y="564"/>
                      </a:lnTo>
                      <a:lnTo>
                        <a:pt x="441" y="582"/>
                      </a:lnTo>
                      <a:lnTo>
                        <a:pt x="443" y="602"/>
                      </a:lnTo>
                      <a:lnTo>
                        <a:pt x="446" y="618"/>
                      </a:lnTo>
                      <a:lnTo>
                        <a:pt x="446" y="625"/>
                      </a:lnTo>
                      <a:lnTo>
                        <a:pt x="473" y="602"/>
                      </a:lnTo>
                      <a:lnTo>
                        <a:pt x="476" y="609"/>
                      </a:lnTo>
                      <a:lnTo>
                        <a:pt x="484" y="622"/>
                      </a:lnTo>
                      <a:lnTo>
                        <a:pt x="493" y="634"/>
                      </a:lnTo>
                      <a:lnTo>
                        <a:pt x="502" y="634"/>
                      </a:lnTo>
                      <a:lnTo>
                        <a:pt x="504" y="622"/>
                      </a:lnTo>
                      <a:lnTo>
                        <a:pt x="498" y="602"/>
                      </a:lnTo>
                      <a:lnTo>
                        <a:pt x="490" y="582"/>
                      </a:lnTo>
                      <a:lnTo>
                        <a:pt x="490" y="564"/>
                      </a:lnTo>
                      <a:lnTo>
                        <a:pt x="496" y="553"/>
                      </a:lnTo>
                      <a:lnTo>
                        <a:pt x="504" y="550"/>
                      </a:lnTo>
                      <a:lnTo>
                        <a:pt x="513" y="550"/>
                      </a:lnTo>
                      <a:lnTo>
                        <a:pt x="522" y="550"/>
                      </a:lnTo>
                      <a:lnTo>
                        <a:pt x="533" y="546"/>
                      </a:lnTo>
                      <a:lnTo>
                        <a:pt x="545" y="539"/>
                      </a:lnTo>
                      <a:lnTo>
                        <a:pt x="556" y="528"/>
                      </a:lnTo>
                      <a:lnTo>
                        <a:pt x="566" y="517"/>
                      </a:lnTo>
                      <a:lnTo>
                        <a:pt x="569" y="507"/>
                      </a:lnTo>
                      <a:lnTo>
                        <a:pt x="565" y="496"/>
                      </a:lnTo>
                      <a:lnTo>
                        <a:pt x="557" y="485"/>
                      </a:lnTo>
                      <a:lnTo>
                        <a:pt x="554" y="474"/>
                      </a:lnTo>
                      <a:lnTo>
                        <a:pt x="549" y="463"/>
                      </a:lnTo>
                      <a:lnTo>
                        <a:pt x="542" y="454"/>
                      </a:lnTo>
                      <a:lnTo>
                        <a:pt x="534" y="447"/>
                      </a:lnTo>
                      <a:lnTo>
                        <a:pt x="534" y="436"/>
                      </a:lnTo>
                      <a:lnTo>
                        <a:pt x="539" y="431"/>
                      </a:lnTo>
                      <a:lnTo>
                        <a:pt x="546" y="424"/>
                      </a:lnTo>
                      <a:lnTo>
                        <a:pt x="557" y="418"/>
                      </a:lnTo>
                      <a:lnTo>
                        <a:pt x="568" y="411"/>
                      </a:lnTo>
                      <a:lnTo>
                        <a:pt x="581" y="404"/>
                      </a:lnTo>
                      <a:lnTo>
                        <a:pt x="594" y="399"/>
                      </a:lnTo>
                      <a:lnTo>
                        <a:pt x="604" y="393"/>
                      </a:lnTo>
                      <a:lnTo>
                        <a:pt x="615" y="388"/>
                      </a:lnTo>
                      <a:lnTo>
                        <a:pt x="623" y="384"/>
                      </a:lnTo>
                      <a:lnTo>
                        <a:pt x="632" y="377"/>
                      </a:lnTo>
                      <a:lnTo>
                        <a:pt x="639" y="372"/>
                      </a:lnTo>
                      <a:lnTo>
                        <a:pt x="649" y="363"/>
                      </a:lnTo>
                      <a:lnTo>
                        <a:pt x="656" y="355"/>
                      </a:lnTo>
                      <a:lnTo>
                        <a:pt x="665" y="347"/>
                      </a:lnTo>
                      <a:lnTo>
                        <a:pt x="673" y="339"/>
                      </a:lnTo>
                      <a:lnTo>
                        <a:pt x="681" y="332"/>
                      </a:lnTo>
                      <a:lnTo>
                        <a:pt x="693" y="314"/>
                      </a:lnTo>
                      <a:lnTo>
                        <a:pt x="699" y="293"/>
                      </a:lnTo>
                      <a:lnTo>
                        <a:pt x="697" y="271"/>
                      </a:lnTo>
                      <a:lnTo>
                        <a:pt x="693" y="251"/>
                      </a:lnTo>
                      <a:lnTo>
                        <a:pt x="688" y="235"/>
                      </a:lnTo>
                      <a:lnTo>
                        <a:pt x="688" y="217"/>
                      </a:lnTo>
                      <a:lnTo>
                        <a:pt x="693" y="201"/>
                      </a:lnTo>
                      <a:lnTo>
                        <a:pt x="702" y="185"/>
                      </a:lnTo>
                      <a:lnTo>
                        <a:pt x="708" y="176"/>
                      </a:lnTo>
                      <a:lnTo>
                        <a:pt x="714" y="165"/>
                      </a:lnTo>
                      <a:lnTo>
                        <a:pt x="722" y="156"/>
                      </a:lnTo>
                      <a:lnTo>
                        <a:pt x="728" y="147"/>
                      </a:lnTo>
                      <a:lnTo>
                        <a:pt x="735" y="141"/>
                      </a:lnTo>
                      <a:lnTo>
                        <a:pt x="740" y="140"/>
                      </a:lnTo>
                      <a:lnTo>
                        <a:pt x="746" y="143"/>
                      </a:lnTo>
                      <a:lnTo>
                        <a:pt x="749" y="152"/>
                      </a:lnTo>
                      <a:lnTo>
                        <a:pt x="754" y="179"/>
                      </a:lnTo>
                      <a:lnTo>
                        <a:pt x="757" y="206"/>
                      </a:lnTo>
                      <a:lnTo>
                        <a:pt x="758" y="228"/>
                      </a:lnTo>
                      <a:lnTo>
                        <a:pt x="758" y="237"/>
                      </a:lnTo>
                      <a:lnTo>
                        <a:pt x="775" y="219"/>
                      </a:lnTo>
                      <a:lnTo>
                        <a:pt x="786" y="194"/>
                      </a:lnTo>
                      <a:lnTo>
                        <a:pt x="792" y="168"/>
                      </a:lnTo>
                      <a:lnTo>
                        <a:pt x="798" y="152"/>
                      </a:lnTo>
                      <a:lnTo>
                        <a:pt x="807" y="136"/>
                      </a:lnTo>
                      <a:lnTo>
                        <a:pt x="818" y="113"/>
                      </a:lnTo>
                      <a:lnTo>
                        <a:pt x="832" y="89"/>
                      </a:lnTo>
                      <a:lnTo>
                        <a:pt x="842" y="75"/>
                      </a:lnTo>
                      <a:lnTo>
                        <a:pt x="851" y="64"/>
                      </a:lnTo>
                      <a:lnTo>
                        <a:pt x="862" y="46"/>
                      </a:lnTo>
                      <a:lnTo>
                        <a:pt x="873" y="28"/>
                      </a:lnTo>
                      <a:lnTo>
                        <a:pt x="882" y="14"/>
                      </a:lnTo>
                      <a:lnTo>
                        <a:pt x="883" y="12"/>
                      </a:lnTo>
                      <a:lnTo>
                        <a:pt x="885" y="10"/>
                      </a:lnTo>
                      <a:lnTo>
                        <a:pt x="885" y="8"/>
                      </a:lnTo>
                      <a:lnTo>
                        <a:pt x="886" y="6"/>
                      </a:ln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Freeform 8"/>
                <p:cNvSpPr>
                  <a:spLocks/>
                </p:cNvSpPr>
                <p:nvPr/>
              </p:nvSpPr>
              <p:spPr bwMode="auto">
                <a:xfrm>
                  <a:off x="0" y="955"/>
                  <a:ext cx="1377" cy="629"/>
                </a:xfrm>
                <a:custGeom>
                  <a:avLst/>
                  <a:gdLst>
                    <a:gd name="T0" fmla="*/ 881 w 1377"/>
                    <a:gd name="T1" fmla="*/ 561 h 629"/>
                    <a:gd name="T2" fmla="*/ 874 w 1377"/>
                    <a:gd name="T3" fmla="*/ 500 h 629"/>
                    <a:gd name="T4" fmla="*/ 846 w 1377"/>
                    <a:gd name="T5" fmla="*/ 466 h 629"/>
                    <a:gd name="T6" fmla="*/ 892 w 1377"/>
                    <a:gd name="T7" fmla="*/ 419 h 629"/>
                    <a:gd name="T8" fmla="*/ 933 w 1377"/>
                    <a:gd name="T9" fmla="*/ 397 h 629"/>
                    <a:gd name="T10" fmla="*/ 956 w 1377"/>
                    <a:gd name="T11" fmla="*/ 428 h 629"/>
                    <a:gd name="T12" fmla="*/ 1002 w 1377"/>
                    <a:gd name="T13" fmla="*/ 406 h 629"/>
                    <a:gd name="T14" fmla="*/ 1022 w 1377"/>
                    <a:gd name="T15" fmla="*/ 437 h 629"/>
                    <a:gd name="T16" fmla="*/ 1054 w 1377"/>
                    <a:gd name="T17" fmla="*/ 397 h 629"/>
                    <a:gd name="T18" fmla="*/ 1086 w 1377"/>
                    <a:gd name="T19" fmla="*/ 370 h 629"/>
                    <a:gd name="T20" fmla="*/ 1093 w 1377"/>
                    <a:gd name="T21" fmla="*/ 406 h 629"/>
                    <a:gd name="T22" fmla="*/ 1063 w 1377"/>
                    <a:gd name="T23" fmla="*/ 439 h 629"/>
                    <a:gd name="T24" fmla="*/ 1038 w 1377"/>
                    <a:gd name="T25" fmla="*/ 464 h 629"/>
                    <a:gd name="T26" fmla="*/ 1051 w 1377"/>
                    <a:gd name="T27" fmla="*/ 543 h 629"/>
                    <a:gd name="T28" fmla="*/ 1081 w 1377"/>
                    <a:gd name="T29" fmla="*/ 545 h 629"/>
                    <a:gd name="T30" fmla="*/ 1112 w 1377"/>
                    <a:gd name="T31" fmla="*/ 511 h 629"/>
                    <a:gd name="T32" fmla="*/ 1134 w 1377"/>
                    <a:gd name="T33" fmla="*/ 457 h 629"/>
                    <a:gd name="T34" fmla="*/ 1159 w 1377"/>
                    <a:gd name="T35" fmla="*/ 412 h 629"/>
                    <a:gd name="T36" fmla="*/ 1218 w 1377"/>
                    <a:gd name="T37" fmla="*/ 392 h 629"/>
                    <a:gd name="T38" fmla="*/ 1269 w 1377"/>
                    <a:gd name="T39" fmla="*/ 368 h 629"/>
                    <a:gd name="T40" fmla="*/ 1301 w 1377"/>
                    <a:gd name="T41" fmla="*/ 320 h 629"/>
                    <a:gd name="T42" fmla="*/ 1369 w 1377"/>
                    <a:gd name="T43" fmla="*/ 309 h 629"/>
                    <a:gd name="T44" fmla="*/ 1362 w 1377"/>
                    <a:gd name="T45" fmla="*/ 264 h 629"/>
                    <a:gd name="T46" fmla="*/ 1331 w 1377"/>
                    <a:gd name="T47" fmla="*/ 269 h 629"/>
                    <a:gd name="T48" fmla="*/ 1310 w 1377"/>
                    <a:gd name="T49" fmla="*/ 268 h 629"/>
                    <a:gd name="T50" fmla="*/ 1270 w 1377"/>
                    <a:gd name="T51" fmla="*/ 233 h 629"/>
                    <a:gd name="T52" fmla="*/ 1226 w 1377"/>
                    <a:gd name="T53" fmla="*/ 214 h 629"/>
                    <a:gd name="T54" fmla="*/ 1198 w 1377"/>
                    <a:gd name="T55" fmla="*/ 230 h 629"/>
                    <a:gd name="T56" fmla="*/ 1139 w 1377"/>
                    <a:gd name="T57" fmla="*/ 230 h 629"/>
                    <a:gd name="T58" fmla="*/ 1066 w 1377"/>
                    <a:gd name="T59" fmla="*/ 199 h 629"/>
                    <a:gd name="T60" fmla="*/ 987 w 1377"/>
                    <a:gd name="T61" fmla="*/ 154 h 629"/>
                    <a:gd name="T62" fmla="*/ 947 w 1377"/>
                    <a:gd name="T63" fmla="*/ 144 h 629"/>
                    <a:gd name="T64" fmla="*/ 927 w 1377"/>
                    <a:gd name="T65" fmla="*/ 122 h 629"/>
                    <a:gd name="T66" fmla="*/ 878 w 1377"/>
                    <a:gd name="T67" fmla="*/ 142 h 629"/>
                    <a:gd name="T68" fmla="*/ 811 w 1377"/>
                    <a:gd name="T69" fmla="*/ 165 h 629"/>
                    <a:gd name="T70" fmla="*/ 729 w 1377"/>
                    <a:gd name="T71" fmla="*/ 140 h 629"/>
                    <a:gd name="T72" fmla="*/ 647 w 1377"/>
                    <a:gd name="T73" fmla="*/ 117 h 629"/>
                    <a:gd name="T74" fmla="*/ 590 w 1377"/>
                    <a:gd name="T75" fmla="*/ 129 h 629"/>
                    <a:gd name="T76" fmla="*/ 537 w 1377"/>
                    <a:gd name="T77" fmla="*/ 138 h 629"/>
                    <a:gd name="T78" fmla="*/ 543 w 1377"/>
                    <a:gd name="T79" fmla="*/ 106 h 629"/>
                    <a:gd name="T80" fmla="*/ 560 w 1377"/>
                    <a:gd name="T81" fmla="*/ 61 h 629"/>
                    <a:gd name="T82" fmla="*/ 508 w 1377"/>
                    <a:gd name="T83" fmla="*/ 10 h 629"/>
                    <a:gd name="T84" fmla="*/ 471 w 1377"/>
                    <a:gd name="T85" fmla="*/ 7 h 629"/>
                    <a:gd name="T86" fmla="*/ 442 w 1377"/>
                    <a:gd name="T87" fmla="*/ 37 h 629"/>
                    <a:gd name="T88" fmla="*/ 413 w 1377"/>
                    <a:gd name="T89" fmla="*/ 52 h 629"/>
                    <a:gd name="T90" fmla="*/ 369 w 1377"/>
                    <a:gd name="T91" fmla="*/ 46 h 629"/>
                    <a:gd name="T92" fmla="*/ 325 w 1377"/>
                    <a:gd name="T93" fmla="*/ 79 h 629"/>
                    <a:gd name="T94" fmla="*/ 279 w 1377"/>
                    <a:gd name="T95" fmla="*/ 95 h 629"/>
                    <a:gd name="T96" fmla="*/ 249 w 1377"/>
                    <a:gd name="T97" fmla="*/ 140 h 629"/>
                    <a:gd name="T98" fmla="*/ 221 w 1377"/>
                    <a:gd name="T99" fmla="*/ 174 h 629"/>
                    <a:gd name="T100" fmla="*/ 189 w 1377"/>
                    <a:gd name="T101" fmla="*/ 171 h 629"/>
                    <a:gd name="T102" fmla="*/ 151 w 1377"/>
                    <a:gd name="T103" fmla="*/ 162 h 629"/>
                    <a:gd name="T104" fmla="*/ 99 w 1377"/>
                    <a:gd name="T105" fmla="*/ 176 h 629"/>
                    <a:gd name="T106" fmla="*/ 75 w 1377"/>
                    <a:gd name="T107" fmla="*/ 210 h 629"/>
                    <a:gd name="T108" fmla="*/ 34 w 1377"/>
                    <a:gd name="T109" fmla="*/ 235 h 62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77"/>
                    <a:gd name="T166" fmla="*/ 0 h 629"/>
                    <a:gd name="T167" fmla="*/ 1377 w 1377"/>
                    <a:gd name="T168" fmla="*/ 629 h 62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77" h="629">
                      <a:moveTo>
                        <a:pt x="855" y="629"/>
                      </a:moveTo>
                      <a:lnTo>
                        <a:pt x="865" y="610"/>
                      </a:lnTo>
                      <a:lnTo>
                        <a:pt x="874" y="584"/>
                      </a:lnTo>
                      <a:lnTo>
                        <a:pt x="881" y="561"/>
                      </a:lnTo>
                      <a:lnTo>
                        <a:pt x="887" y="547"/>
                      </a:lnTo>
                      <a:lnTo>
                        <a:pt x="889" y="532"/>
                      </a:lnTo>
                      <a:lnTo>
                        <a:pt x="884" y="514"/>
                      </a:lnTo>
                      <a:lnTo>
                        <a:pt x="874" y="500"/>
                      </a:lnTo>
                      <a:lnTo>
                        <a:pt x="855" y="494"/>
                      </a:lnTo>
                      <a:lnTo>
                        <a:pt x="840" y="491"/>
                      </a:lnTo>
                      <a:lnTo>
                        <a:pt x="839" y="480"/>
                      </a:lnTo>
                      <a:lnTo>
                        <a:pt x="846" y="466"/>
                      </a:lnTo>
                      <a:lnTo>
                        <a:pt x="860" y="448"/>
                      </a:lnTo>
                      <a:lnTo>
                        <a:pt x="869" y="439"/>
                      </a:lnTo>
                      <a:lnTo>
                        <a:pt x="880" y="428"/>
                      </a:lnTo>
                      <a:lnTo>
                        <a:pt x="892" y="419"/>
                      </a:lnTo>
                      <a:lnTo>
                        <a:pt x="904" y="410"/>
                      </a:lnTo>
                      <a:lnTo>
                        <a:pt x="915" y="403"/>
                      </a:lnTo>
                      <a:lnTo>
                        <a:pt x="926" y="397"/>
                      </a:lnTo>
                      <a:lnTo>
                        <a:pt x="933" y="397"/>
                      </a:lnTo>
                      <a:lnTo>
                        <a:pt x="936" y="399"/>
                      </a:lnTo>
                      <a:lnTo>
                        <a:pt x="941" y="412"/>
                      </a:lnTo>
                      <a:lnTo>
                        <a:pt x="948" y="422"/>
                      </a:lnTo>
                      <a:lnTo>
                        <a:pt x="956" y="428"/>
                      </a:lnTo>
                      <a:lnTo>
                        <a:pt x="964" y="424"/>
                      </a:lnTo>
                      <a:lnTo>
                        <a:pt x="974" y="413"/>
                      </a:lnTo>
                      <a:lnTo>
                        <a:pt x="988" y="406"/>
                      </a:lnTo>
                      <a:lnTo>
                        <a:pt x="1002" y="406"/>
                      </a:lnTo>
                      <a:lnTo>
                        <a:pt x="1008" y="413"/>
                      </a:lnTo>
                      <a:lnTo>
                        <a:pt x="1009" y="426"/>
                      </a:lnTo>
                      <a:lnTo>
                        <a:pt x="1014" y="435"/>
                      </a:lnTo>
                      <a:lnTo>
                        <a:pt x="1022" y="437"/>
                      </a:lnTo>
                      <a:lnTo>
                        <a:pt x="1032" y="428"/>
                      </a:lnTo>
                      <a:lnTo>
                        <a:pt x="1038" y="419"/>
                      </a:lnTo>
                      <a:lnTo>
                        <a:pt x="1046" y="408"/>
                      </a:lnTo>
                      <a:lnTo>
                        <a:pt x="1054" y="397"/>
                      </a:lnTo>
                      <a:lnTo>
                        <a:pt x="1063" y="386"/>
                      </a:lnTo>
                      <a:lnTo>
                        <a:pt x="1070" y="377"/>
                      </a:lnTo>
                      <a:lnTo>
                        <a:pt x="1078" y="372"/>
                      </a:lnTo>
                      <a:lnTo>
                        <a:pt x="1086" y="370"/>
                      </a:lnTo>
                      <a:lnTo>
                        <a:pt x="1092" y="376"/>
                      </a:lnTo>
                      <a:lnTo>
                        <a:pt x="1099" y="390"/>
                      </a:lnTo>
                      <a:lnTo>
                        <a:pt x="1099" y="399"/>
                      </a:lnTo>
                      <a:lnTo>
                        <a:pt x="1093" y="406"/>
                      </a:lnTo>
                      <a:lnTo>
                        <a:pt x="1084" y="419"/>
                      </a:lnTo>
                      <a:lnTo>
                        <a:pt x="1078" y="426"/>
                      </a:lnTo>
                      <a:lnTo>
                        <a:pt x="1070" y="433"/>
                      </a:lnTo>
                      <a:lnTo>
                        <a:pt x="1063" y="439"/>
                      </a:lnTo>
                      <a:lnTo>
                        <a:pt x="1055" y="444"/>
                      </a:lnTo>
                      <a:lnTo>
                        <a:pt x="1048" y="451"/>
                      </a:lnTo>
                      <a:lnTo>
                        <a:pt x="1041" y="457"/>
                      </a:lnTo>
                      <a:lnTo>
                        <a:pt x="1038" y="464"/>
                      </a:lnTo>
                      <a:lnTo>
                        <a:pt x="1040" y="471"/>
                      </a:lnTo>
                      <a:lnTo>
                        <a:pt x="1044" y="493"/>
                      </a:lnTo>
                      <a:lnTo>
                        <a:pt x="1048" y="520"/>
                      </a:lnTo>
                      <a:lnTo>
                        <a:pt x="1051" y="543"/>
                      </a:lnTo>
                      <a:lnTo>
                        <a:pt x="1060" y="556"/>
                      </a:lnTo>
                      <a:lnTo>
                        <a:pt x="1066" y="556"/>
                      </a:lnTo>
                      <a:lnTo>
                        <a:pt x="1073" y="552"/>
                      </a:lnTo>
                      <a:lnTo>
                        <a:pt x="1081" y="545"/>
                      </a:lnTo>
                      <a:lnTo>
                        <a:pt x="1090" y="538"/>
                      </a:lnTo>
                      <a:lnTo>
                        <a:pt x="1098" y="527"/>
                      </a:lnTo>
                      <a:lnTo>
                        <a:pt x="1104" y="518"/>
                      </a:lnTo>
                      <a:lnTo>
                        <a:pt x="1112" y="511"/>
                      </a:lnTo>
                      <a:lnTo>
                        <a:pt x="1116" y="503"/>
                      </a:lnTo>
                      <a:lnTo>
                        <a:pt x="1124" y="491"/>
                      </a:lnTo>
                      <a:lnTo>
                        <a:pt x="1131" y="473"/>
                      </a:lnTo>
                      <a:lnTo>
                        <a:pt x="1134" y="457"/>
                      </a:lnTo>
                      <a:lnTo>
                        <a:pt x="1136" y="442"/>
                      </a:lnTo>
                      <a:lnTo>
                        <a:pt x="1139" y="431"/>
                      </a:lnTo>
                      <a:lnTo>
                        <a:pt x="1145" y="421"/>
                      </a:lnTo>
                      <a:lnTo>
                        <a:pt x="1159" y="412"/>
                      </a:lnTo>
                      <a:lnTo>
                        <a:pt x="1177" y="404"/>
                      </a:lnTo>
                      <a:lnTo>
                        <a:pt x="1189" y="401"/>
                      </a:lnTo>
                      <a:lnTo>
                        <a:pt x="1203" y="397"/>
                      </a:lnTo>
                      <a:lnTo>
                        <a:pt x="1218" y="392"/>
                      </a:lnTo>
                      <a:lnTo>
                        <a:pt x="1232" y="386"/>
                      </a:lnTo>
                      <a:lnTo>
                        <a:pt x="1247" y="381"/>
                      </a:lnTo>
                      <a:lnTo>
                        <a:pt x="1259" y="376"/>
                      </a:lnTo>
                      <a:lnTo>
                        <a:pt x="1269" y="368"/>
                      </a:lnTo>
                      <a:lnTo>
                        <a:pt x="1273" y="361"/>
                      </a:lnTo>
                      <a:lnTo>
                        <a:pt x="1281" y="347"/>
                      </a:lnTo>
                      <a:lnTo>
                        <a:pt x="1291" y="331"/>
                      </a:lnTo>
                      <a:lnTo>
                        <a:pt x="1301" y="320"/>
                      </a:lnTo>
                      <a:lnTo>
                        <a:pt x="1305" y="314"/>
                      </a:lnTo>
                      <a:lnTo>
                        <a:pt x="1354" y="358"/>
                      </a:lnTo>
                      <a:lnTo>
                        <a:pt x="1360" y="336"/>
                      </a:lnTo>
                      <a:lnTo>
                        <a:pt x="1369" y="309"/>
                      </a:lnTo>
                      <a:lnTo>
                        <a:pt x="1377" y="282"/>
                      </a:lnTo>
                      <a:lnTo>
                        <a:pt x="1374" y="268"/>
                      </a:lnTo>
                      <a:lnTo>
                        <a:pt x="1368" y="264"/>
                      </a:lnTo>
                      <a:lnTo>
                        <a:pt x="1362" y="264"/>
                      </a:lnTo>
                      <a:lnTo>
                        <a:pt x="1352" y="264"/>
                      </a:lnTo>
                      <a:lnTo>
                        <a:pt x="1345" y="266"/>
                      </a:lnTo>
                      <a:lnTo>
                        <a:pt x="1337" y="268"/>
                      </a:lnTo>
                      <a:lnTo>
                        <a:pt x="1331" y="269"/>
                      </a:lnTo>
                      <a:lnTo>
                        <a:pt x="1327" y="271"/>
                      </a:lnTo>
                      <a:lnTo>
                        <a:pt x="1325" y="271"/>
                      </a:lnTo>
                      <a:lnTo>
                        <a:pt x="1320" y="271"/>
                      </a:lnTo>
                      <a:lnTo>
                        <a:pt x="1310" y="268"/>
                      </a:lnTo>
                      <a:lnTo>
                        <a:pt x="1296" y="260"/>
                      </a:lnTo>
                      <a:lnTo>
                        <a:pt x="1285" y="248"/>
                      </a:lnTo>
                      <a:lnTo>
                        <a:pt x="1279" y="241"/>
                      </a:lnTo>
                      <a:lnTo>
                        <a:pt x="1270" y="233"/>
                      </a:lnTo>
                      <a:lnTo>
                        <a:pt x="1259" y="226"/>
                      </a:lnTo>
                      <a:lnTo>
                        <a:pt x="1247" y="219"/>
                      </a:lnTo>
                      <a:lnTo>
                        <a:pt x="1237" y="215"/>
                      </a:lnTo>
                      <a:lnTo>
                        <a:pt x="1226" y="214"/>
                      </a:lnTo>
                      <a:lnTo>
                        <a:pt x="1217" y="214"/>
                      </a:lnTo>
                      <a:lnTo>
                        <a:pt x="1212" y="219"/>
                      </a:lnTo>
                      <a:lnTo>
                        <a:pt x="1208" y="226"/>
                      </a:lnTo>
                      <a:lnTo>
                        <a:pt x="1198" y="230"/>
                      </a:lnTo>
                      <a:lnTo>
                        <a:pt x="1186" y="233"/>
                      </a:lnTo>
                      <a:lnTo>
                        <a:pt x="1173" y="233"/>
                      </a:lnTo>
                      <a:lnTo>
                        <a:pt x="1156" y="233"/>
                      </a:lnTo>
                      <a:lnTo>
                        <a:pt x="1139" y="230"/>
                      </a:lnTo>
                      <a:lnTo>
                        <a:pt x="1121" y="226"/>
                      </a:lnTo>
                      <a:lnTo>
                        <a:pt x="1104" y="219"/>
                      </a:lnTo>
                      <a:lnTo>
                        <a:pt x="1086" y="210"/>
                      </a:lnTo>
                      <a:lnTo>
                        <a:pt x="1066" y="199"/>
                      </a:lnTo>
                      <a:lnTo>
                        <a:pt x="1044" y="187"/>
                      </a:lnTo>
                      <a:lnTo>
                        <a:pt x="1025" y="176"/>
                      </a:lnTo>
                      <a:lnTo>
                        <a:pt x="1003" y="163"/>
                      </a:lnTo>
                      <a:lnTo>
                        <a:pt x="987" y="154"/>
                      </a:lnTo>
                      <a:lnTo>
                        <a:pt x="970" y="149"/>
                      </a:lnTo>
                      <a:lnTo>
                        <a:pt x="959" y="149"/>
                      </a:lnTo>
                      <a:lnTo>
                        <a:pt x="951" y="149"/>
                      </a:lnTo>
                      <a:lnTo>
                        <a:pt x="947" y="144"/>
                      </a:lnTo>
                      <a:lnTo>
                        <a:pt x="942" y="138"/>
                      </a:lnTo>
                      <a:lnTo>
                        <a:pt x="938" y="131"/>
                      </a:lnTo>
                      <a:lnTo>
                        <a:pt x="933" y="126"/>
                      </a:lnTo>
                      <a:lnTo>
                        <a:pt x="927" y="122"/>
                      </a:lnTo>
                      <a:lnTo>
                        <a:pt x="919" y="120"/>
                      </a:lnTo>
                      <a:lnTo>
                        <a:pt x="907" y="126"/>
                      </a:lnTo>
                      <a:lnTo>
                        <a:pt x="894" y="133"/>
                      </a:lnTo>
                      <a:lnTo>
                        <a:pt x="878" y="142"/>
                      </a:lnTo>
                      <a:lnTo>
                        <a:pt x="863" y="151"/>
                      </a:lnTo>
                      <a:lnTo>
                        <a:pt x="846" y="158"/>
                      </a:lnTo>
                      <a:lnTo>
                        <a:pt x="829" y="163"/>
                      </a:lnTo>
                      <a:lnTo>
                        <a:pt x="811" y="165"/>
                      </a:lnTo>
                      <a:lnTo>
                        <a:pt x="791" y="163"/>
                      </a:lnTo>
                      <a:lnTo>
                        <a:pt x="772" y="158"/>
                      </a:lnTo>
                      <a:lnTo>
                        <a:pt x="750" y="149"/>
                      </a:lnTo>
                      <a:lnTo>
                        <a:pt x="729" y="140"/>
                      </a:lnTo>
                      <a:lnTo>
                        <a:pt x="706" y="133"/>
                      </a:lnTo>
                      <a:lnTo>
                        <a:pt x="686" y="126"/>
                      </a:lnTo>
                      <a:lnTo>
                        <a:pt x="665" y="120"/>
                      </a:lnTo>
                      <a:lnTo>
                        <a:pt x="647" y="117"/>
                      </a:lnTo>
                      <a:lnTo>
                        <a:pt x="631" y="117"/>
                      </a:lnTo>
                      <a:lnTo>
                        <a:pt x="618" y="120"/>
                      </a:lnTo>
                      <a:lnTo>
                        <a:pt x="605" y="126"/>
                      </a:lnTo>
                      <a:lnTo>
                        <a:pt x="590" y="129"/>
                      </a:lnTo>
                      <a:lnTo>
                        <a:pt x="576" y="133"/>
                      </a:lnTo>
                      <a:lnTo>
                        <a:pt x="561" y="135"/>
                      </a:lnTo>
                      <a:lnTo>
                        <a:pt x="547" y="138"/>
                      </a:lnTo>
                      <a:lnTo>
                        <a:pt x="537" y="138"/>
                      </a:lnTo>
                      <a:lnTo>
                        <a:pt x="531" y="140"/>
                      </a:lnTo>
                      <a:lnTo>
                        <a:pt x="528" y="140"/>
                      </a:lnTo>
                      <a:lnTo>
                        <a:pt x="540" y="124"/>
                      </a:lnTo>
                      <a:lnTo>
                        <a:pt x="543" y="106"/>
                      </a:lnTo>
                      <a:lnTo>
                        <a:pt x="541" y="93"/>
                      </a:lnTo>
                      <a:lnTo>
                        <a:pt x="540" y="88"/>
                      </a:lnTo>
                      <a:lnTo>
                        <a:pt x="575" y="73"/>
                      </a:lnTo>
                      <a:lnTo>
                        <a:pt x="560" y="61"/>
                      </a:lnTo>
                      <a:lnTo>
                        <a:pt x="546" y="48"/>
                      </a:lnTo>
                      <a:lnTo>
                        <a:pt x="532" y="34"/>
                      </a:lnTo>
                      <a:lnTo>
                        <a:pt x="520" y="21"/>
                      </a:lnTo>
                      <a:lnTo>
                        <a:pt x="508" y="10"/>
                      </a:lnTo>
                      <a:lnTo>
                        <a:pt x="497" y="3"/>
                      </a:lnTo>
                      <a:lnTo>
                        <a:pt x="486" y="0"/>
                      </a:lnTo>
                      <a:lnTo>
                        <a:pt x="479" y="1"/>
                      </a:lnTo>
                      <a:lnTo>
                        <a:pt x="471" y="7"/>
                      </a:lnTo>
                      <a:lnTo>
                        <a:pt x="464" y="14"/>
                      </a:lnTo>
                      <a:lnTo>
                        <a:pt x="456" y="21"/>
                      </a:lnTo>
                      <a:lnTo>
                        <a:pt x="450" y="30"/>
                      </a:lnTo>
                      <a:lnTo>
                        <a:pt x="442" y="37"/>
                      </a:lnTo>
                      <a:lnTo>
                        <a:pt x="436" y="43"/>
                      </a:lnTo>
                      <a:lnTo>
                        <a:pt x="428" y="50"/>
                      </a:lnTo>
                      <a:lnTo>
                        <a:pt x="422" y="54"/>
                      </a:lnTo>
                      <a:lnTo>
                        <a:pt x="413" y="52"/>
                      </a:lnTo>
                      <a:lnTo>
                        <a:pt x="404" y="43"/>
                      </a:lnTo>
                      <a:lnTo>
                        <a:pt x="393" y="36"/>
                      </a:lnTo>
                      <a:lnTo>
                        <a:pt x="378" y="39"/>
                      </a:lnTo>
                      <a:lnTo>
                        <a:pt x="369" y="46"/>
                      </a:lnTo>
                      <a:lnTo>
                        <a:pt x="358" y="55"/>
                      </a:lnTo>
                      <a:lnTo>
                        <a:pt x="348" y="63"/>
                      </a:lnTo>
                      <a:lnTo>
                        <a:pt x="337" y="72"/>
                      </a:lnTo>
                      <a:lnTo>
                        <a:pt x="325" y="79"/>
                      </a:lnTo>
                      <a:lnTo>
                        <a:pt x="314" y="84"/>
                      </a:lnTo>
                      <a:lnTo>
                        <a:pt x="302" y="90"/>
                      </a:lnTo>
                      <a:lnTo>
                        <a:pt x="290" y="91"/>
                      </a:lnTo>
                      <a:lnTo>
                        <a:pt x="279" y="95"/>
                      </a:lnTo>
                      <a:lnTo>
                        <a:pt x="270" y="104"/>
                      </a:lnTo>
                      <a:lnTo>
                        <a:pt x="262" y="115"/>
                      </a:lnTo>
                      <a:lnTo>
                        <a:pt x="255" y="126"/>
                      </a:lnTo>
                      <a:lnTo>
                        <a:pt x="249" y="140"/>
                      </a:lnTo>
                      <a:lnTo>
                        <a:pt x="241" y="153"/>
                      </a:lnTo>
                      <a:lnTo>
                        <a:pt x="235" y="163"/>
                      </a:lnTo>
                      <a:lnTo>
                        <a:pt x="226" y="172"/>
                      </a:lnTo>
                      <a:lnTo>
                        <a:pt x="221" y="174"/>
                      </a:lnTo>
                      <a:lnTo>
                        <a:pt x="214" y="176"/>
                      </a:lnTo>
                      <a:lnTo>
                        <a:pt x="206" y="174"/>
                      </a:lnTo>
                      <a:lnTo>
                        <a:pt x="198" y="172"/>
                      </a:lnTo>
                      <a:lnTo>
                        <a:pt x="189" y="171"/>
                      </a:lnTo>
                      <a:lnTo>
                        <a:pt x="180" y="167"/>
                      </a:lnTo>
                      <a:lnTo>
                        <a:pt x="171" y="165"/>
                      </a:lnTo>
                      <a:lnTo>
                        <a:pt x="162" y="163"/>
                      </a:lnTo>
                      <a:lnTo>
                        <a:pt x="151" y="162"/>
                      </a:lnTo>
                      <a:lnTo>
                        <a:pt x="139" y="163"/>
                      </a:lnTo>
                      <a:lnTo>
                        <a:pt x="125" y="165"/>
                      </a:lnTo>
                      <a:lnTo>
                        <a:pt x="111" y="169"/>
                      </a:lnTo>
                      <a:lnTo>
                        <a:pt x="99" y="176"/>
                      </a:lnTo>
                      <a:lnTo>
                        <a:pt x="88" y="183"/>
                      </a:lnTo>
                      <a:lnTo>
                        <a:pt x="81" y="190"/>
                      </a:lnTo>
                      <a:lnTo>
                        <a:pt x="78" y="201"/>
                      </a:lnTo>
                      <a:lnTo>
                        <a:pt x="75" y="210"/>
                      </a:lnTo>
                      <a:lnTo>
                        <a:pt x="67" y="219"/>
                      </a:lnTo>
                      <a:lnTo>
                        <a:pt x="56" y="226"/>
                      </a:lnTo>
                      <a:lnTo>
                        <a:pt x="46" y="230"/>
                      </a:lnTo>
                      <a:lnTo>
                        <a:pt x="34" y="235"/>
                      </a:lnTo>
                      <a:lnTo>
                        <a:pt x="21" y="237"/>
                      </a:lnTo>
                      <a:lnTo>
                        <a:pt x="11" y="239"/>
                      </a:lnTo>
                      <a:lnTo>
                        <a:pt x="0" y="618"/>
                      </a:ln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Freeform 9"/>
                <p:cNvSpPr>
                  <a:spLocks/>
                </p:cNvSpPr>
                <p:nvPr/>
              </p:nvSpPr>
              <p:spPr bwMode="auto">
                <a:xfrm>
                  <a:off x="20" y="984"/>
                  <a:ext cx="142" cy="106"/>
                </a:xfrm>
                <a:custGeom>
                  <a:avLst/>
                  <a:gdLst>
                    <a:gd name="T0" fmla="*/ 24 w 142"/>
                    <a:gd name="T1" fmla="*/ 56 h 106"/>
                    <a:gd name="T2" fmla="*/ 35 w 142"/>
                    <a:gd name="T3" fmla="*/ 52 h 106"/>
                    <a:gd name="T4" fmla="*/ 44 w 142"/>
                    <a:gd name="T5" fmla="*/ 47 h 106"/>
                    <a:gd name="T6" fmla="*/ 53 w 142"/>
                    <a:gd name="T7" fmla="*/ 40 h 106"/>
                    <a:gd name="T8" fmla="*/ 60 w 142"/>
                    <a:gd name="T9" fmla="*/ 33 h 106"/>
                    <a:gd name="T10" fmla="*/ 66 w 142"/>
                    <a:gd name="T11" fmla="*/ 26 h 106"/>
                    <a:gd name="T12" fmla="*/ 74 w 142"/>
                    <a:gd name="T13" fmla="*/ 18 h 106"/>
                    <a:gd name="T14" fmla="*/ 80 w 142"/>
                    <a:gd name="T15" fmla="*/ 15 h 106"/>
                    <a:gd name="T16" fmla="*/ 87 w 142"/>
                    <a:gd name="T17" fmla="*/ 13 h 106"/>
                    <a:gd name="T18" fmla="*/ 95 w 142"/>
                    <a:gd name="T19" fmla="*/ 11 h 106"/>
                    <a:gd name="T20" fmla="*/ 103 w 142"/>
                    <a:gd name="T21" fmla="*/ 9 h 106"/>
                    <a:gd name="T22" fmla="*/ 110 w 142"/>
                    <a:gd name="T23" fmla="*/ 6 h 106"/>
                    <a:gd name="T24" fmla="*/ 118 w 142"/>
                    <a:gd name="T25" fmla="*/ 2 h 106"/>
                    <a:gd name="T26" fmla="*/ 124 w 142"/>
                    <a:gd name="T27" fmla="*/ 0 h 106"/>
                    <a:gd name="T28" fmla="*/ 130 w 142"/>
                    <a:gd name="T29" fmla="*/ 0 h 106"/>
                    <a:gd name="T30" fmla="*/ 136 w 142"/>
                    <a:gd name="T31" fmla="*/ 4 h 106"/>
                    <a:gd name="T32" fmla="*/ 139 w 142"/>
                    <a:gd name="T33" fmla="*/ 13 h 106"/>
                    <a:gd name="T34" fmla="*/ 142 w 142"/>
                    <a:gd name="T35" fmla="*/ 33 h 106"/>
                    <a:gd name="T36" fmla="*/ 137 w 142"/>
                    <a:gd name="T37" fmla="*/ 47 h 106"/>
                    <a:gd name="T38" fmla="*/ 124 w 142"/>
                    <a:gd name="T39" fmla="*/ 58 h 106"/>
                    <a:gd name="T40" fmla="*/ 104 w 142"/>
                    <a:gd name="T41" fmla="*/ 61 h 106"/>
                    <a:gd name="T42" fmla="*/ 93 w 142"/>
                    <a:gd name="T43" fmla="*/ 61 h 106"/>
                    <a:gd name="T44" fmla="*/ 83 w 142"/>
                    <a:gd name="T45" fmla="*/ 61 h 106"/>
                    <a:gd name="T46" fmla="*/ 74 w 142"/>
                    <a:gd name="T47" fmla="*/ 63 h 106"/>
                    <a:gd name="T48" fmla="*/ 68 w 142"/>
                    <a:gd name="T49" fmla="*/ 65 h 106"/>
                    <a:gd name="T50" fmla="*/ 62 w 142"/>
                    <a:gd name="T51" fmla="*/ 67 h 106"/>
                    <a:gd name="T52" fmla="*/ 57 w 142"/>
                    <a:gd name="T53" fmla="*/ 70 h 106"/>
                    <a:gd name="T54" fmla="*/ 54 w 142"/>
                    <a:gd name="T55" fmla="*/ 74 h 106"/>
                    <a:gd name="T56" fmla="*/ 51 w 142"/>
                    <a:gd name="T57" fmla="*/ 79 h 106"/>
                    <a:gd name="T58" fmla="*/ 45 w 142"/>
                    <a:gd name="T59" fmla="*/ 92 h 106"/>
                    <a:gd name="T60" fmla="*/ 35 w 142"/>
                    <a:gd name="T61" fmla="*/ 101 h 106"/>
                    <a:gd name="T62" fmla="*/ 21 w 142"/>
                    <a:gd name="T63" fmla="*/ 106 h 106"/>
                    <a:gd name="T64" fmla="*/ 7 w 142"/>
                    <a:gd name="T65" fmla="*/ 102 h 106"/>
                    <a:gd name="T66" fmla="*/ 0 w 142"/>
                    <a:gd name="T67" fmla="*/ 90 h 106"/>
                    <a:gd name="T68" fmla="*/ 0 w 142"/>
                    <a:gd name="T69" fmla="*/ 76 h 106"/>
                    <a:gd name="T70" fmla="*/ 7 w 142"/>
                    <a:gd name="T71" fmla="*/ 63 h 106"/>
                    <a:gd name="T72" fmla="*/ 24 w 142"/>
                    <a:gd name="T73" fmla="*/ 56 h 10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2"/>
                    <a:gd name="T112" fmla="*/ 0 h 106"/>
                    <a:gd name="T113" fmla="*/ 142 w 142"/>
                    <a:gd name="T114" fmla="*/ 106 h 10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2" h="106">
                      <a:moveTo>
                        <a:pt x="24" y="56"/>
                      </a:moveTo>
                      <a:lnTo>
                        <a:pt x="35" y="52"/>
                      </a:lnTo>
                      <a:lnTo>
                        <a:pt x="44" y="47"/>
                      </a:lnTo>
                      <a:lnTo>
                        <a:pt x="53" y="40"/>
                      </a:lnTo>
                      <a:lnTo>
                        <a:pt x="60" y="33"/>
                      </a:lnTo>
                      <a:lnTo>
                        <a:pt x="66" y="26"/>
                      </a:lnTo>
                      <a:lnTo>
                        <a:pt x="74" y="18"/>
                      </a:lnTo>
                      <a:lnTo>
                        <a:pt x="80" y="15"/>
                      </a:lnTo>
                      <a:lnTo>
                        <a:pt x="87" y="13"/>
                      </a:lnTo>
                      <a:lnTo>
                        <a:pt x="95" y="11"/>
                      </a:lnTo>
                      <a:lnTo>
                        <a:pt x="103" y="9"/>
                      </a:lnTo>
                      <a:lnTo>
                        <a:pt x="110" y="6"/>
                      </a:lnTo>
                      <a:lnTo>
                        <a:pt x="118" y="2"/>
                      </a:lnTo>
                      <a:lnTo>
                        <a:pt x="124" y="0"/>
                      </a:lnTo>
                      <a:lnTo>
                        <a:pt x="130" y="0"/>
                      </a:lnTo>
                      <a:lnTo>
                        <a:pt x="136" y="4"/>
                      </a:lnTo>
                      <a:lnTo>
                        <a:pt x="139" y="13"/>
                      </a:lnTo>
                      <a:lnTo>
                        <a:pt x="142" y="33"/>
                      </a:lnTo>
                      <a:lnTo>
                        <a:pt x="137" y="47"/>
                      </a:lnTo>
                      <a:lnTo>
                        <a:pt x="124" y="58"/>
                      </a:lnTo>
                      <a:lnTo>
                        <a:pt x="104" y="61"/>
                      </a:lnTo>
                      <a:lnTo>
                        <a:pt x="93" y="61"/>
                      </a:lnTo>
                      <a:lnTo>
                        <a:pt x="83" y="61"/>
                      </a:lnTo>
                      <a:lnTo>
                        <a:pt x="74" y="63"/>
                      </a:lnTo>
                      <a:lnTo>
                        <a:pt x="68" y="65"/>
                      </a:lnTo>
                      <a:lnTo>
                        <a:pt x="62" y="67"/>
                      </a:lnTo>
                      <a:lnTo>
                        <a:pt x="57" y="70"/>
                      </a:lnTo>
                      <a:lnTo>
                        <a:pt x="54" y="74"/>
                      </a:lnTo>
                      <a:lnTo>
                        <a:pt x="51" y="79"/>
                      </a:lnTo>
                      <a:lnTo>
                        <a:pt x="45" y="92"/>
                      </a:lnTo>
                      <a:lnTo>
                        <a:pt x="35" y="101"/>
                      </a:lnTo>
                      <a:lnTo>
                        <a:pt x="21" y="106"/>
                      </a:lnTo>
                      <a:lnTo>
                        <a:pt x="7" y="102"/>
                      </a:lnTo>
                      <a:lnTo>
                        <a:pt x="0" y="90"/>
                      </a:lnTo>
                      <a:lnTo>
                        <a:pt x="0" y="76"/>
                      </a:lnTo>
                      <a:lnTo>
                        <a:pt x="7" y="63"/>
                      </a:lnTo>
                      <a:lnTo>
                        <a:pt x="24" y="5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0"/>
                <p:cNvSpPr>
                  <a:spLocks/>
                </p:cNvSpPr>
                <p:nvPr/>
              </p:nvSpPr>
              <p:spPr bwMode="auto">
                <a:xfrm>
                  <a:off x="620" y="2401"/>
                  <a:ext cx="424" cy="393"/>
                </a:xfrm>
                <a:custGeom>
                  <a:avLst/>
                  <a:gdLst>
                    <a:gd name="T0" fmla="*/ 284 w 424"/>
                    <a:gd name="T1" fmla="*/ 75 h 393"/>
                    <a:gd name="T2" fmla="*/ 260 w 424"/>
                    <a:gd name="T3" fmla="*/ 71 h 393"/>
                    <a:gd name="T4" fmla="*/ 243 w 424"/>
                    <a:gd name="T5" fmla="*/ 68 h 393"/>
                    <a:gd name="T6" fmla="*/ 243 w 424"/>
                    <a:gd name="T7" fmla="*/ 50 h 393"/>
                    <a:gd name="T8" fmla="*/ 245 w 424"/>
                    <a:gd name="T9" fmla="*/ 26 h 393"/>
                    <a:gd name="T10" fmla="*/ 222 w 424"/>
                    <a:gd name="T11" fmla="*/ 7 h 393"/>
                    <a:gd name="T12" fmla="*/ 211 w 424"/>
                    <a:gd name="T13" fmla="*/ 5 h 393"/>
                    <a:gd name="T14" fmla="*/ 180 w 424"/>
                    <a:gd name="T15" fmla="*/ 28 h 393"/>
                    <a:gd name="T16" fmla="*/ 155 w 424"/>
                    <a:gd name="T17" fmla="*/ 46 h 393"/>
                    <a:gd name="T18" fmla="*/ 133 w 424"/>
                    <a:gd name="T19" fmla="*/ 51 h 393"/>
                    <a:gd name="T20" fmla="*/ 109 w 424"/>
                    <a:gd name="T21" fmla="*/ 64 h 393"/>
                    <a:gd name="T22" fmla="*/ 86 w 424"/>
                    <a:gd name="T23" fmla="*/ 87 h 393"/>
                    <a:gd name="T24" fmla="*/ 71 w 424"/>
                    <a:gd name="T25" fmla="*/ 111 h 393"/>
                    <a:gd name="T26" fmla="*/ 53 w 424"/>
                    <a:gd name="T27" fmla="*/ 128 h 393"/>
                    <a:gd name="T28" fmla="*/ 27 w 424"/>
                    <a:gd name="T29" fmla="*/ 148 h 393"/>
                    <a:gd name="T30" fmla="*/ 1 w 424"/>
                    <a:gd name="T31" fmla="*/ 162 h 393"/>
                    <a:gd name="T32" fmla="*/ 1 w 424"/>
                    <a:gd name="T33" fmla="*/ 227 h 393"/>
                    <a:gd name="T34" fmla="*/ 15 w 424"/>
                    <a:gd name="T35" fmla="*/ 250 h 393"/>
                    <a:gd name="T36" fmla="*/ 24 w 424"/>
                    <a:gd name="T37" fmla="*/ 273 h 393"/>
                    <a:gd name="T38" fmla="*/ 12 w 424"/>
                    <a:gd name="T39" fmla="*/ 304 h 393"/>
                    <a:gd name="T40" fmla="*/ 19 w 424"/>
                    <a:gd name="T41" fmla="*/ 331 h 393"/>
                    <a:gd name="T42" fmla="*/ 47 w 424"/>
                    <a:gd name="T43" fmla="*/ 338 h 393"/>
                    <a:gd name="T44" fmla="*/ 74 w 424"/>
                    <a:gd name="T45" fmla="*/ 332 h 393"/>
                    <a:gd name="T46" fmla="*/ 95 w 424"/>
                    <a:gd name="T47" fmla="*/ 322 h 393"/>
                    <a:gd name="T48" fmla="*/ 121 w 424"/>
                    <a:gd name="T49" fmla="*/ 311 h 393"/>
                    <a:gd name="T50" fmla="*/ 149 w 424"/>
                    <a:gd name="T51" fmla="*/ 300 h 393"/>
                    <a:gd name="T52" fmla="*/ 189 w 424"/>
                    <a:gd name="T53" fmla="*/ 295 h 393"/>
                    <a:gd name="T54" fmla="*/ 228 w 424"/>
                    <a:gd name="T55" fmla="*/ 304 h 393"/>
                    <a:gd name="T56" fmla="*/ 257 w 424"/>
                    <a:gd name="T57" fmla="*/ 325 h 393"/>
                    <a:gd name="T58" fmla="*/ 278 w 424"/>
                    <a:gd name="T59" fmla="*/ 356 h 393"/>
                    <a:gd name="T60" fmla="*/ 295 w 424"/>
                    <a:gd name="T61" fmla="*/ 383 h 393"/>
                    <a:gd name="T62" fmla="*/ 320 w 424"/>
                    <a:gd name="T63" fmla="*/ 393 h 393"/>
                    <a:gd name="T64" fmla="*/ 353 w 424"/>
                    <a:gd name="T65" fmla="*/ 388 h 393"/>
                    <a:gd name="T66" fmla="*/ 367 w 424"/>
                    <a:gd name="T67" fmla="*/ 367 h 393"/>
                    <a:gd name="T68" fmla="*/ 382 w 424"/>
                    <a:gd name="T69" fmla="*/ 324 h 393"/>
                    <a:gd name="T70" fmla="*/ 405 w 424"/>
                    <a:gd name="T71" fmla="*/ 288 h 393"/>
                    <a:gd name="T72" fmla="*/ 415 w 424"/>
                    <a:gd name="T73" fmla="*/ 248 h 393"/>
                    <a:gd name="T74" fmla="*/ 423 w 424"/>
                    <a:gd name="T75" fmla="*/ 213 h 393"/>
                    <a:gd name="T76" fmla="*/ 408 w 424"/>
                    <a:gd name="T77" fmla="*/ 189 h 393"/>
                    <a:gd name="T78" fmla="*/ 385 w 424"/>
                    <a:gd name="T79" fmla="*/ 168 h 393"/>
                    <a:gd name="T80" fmla="*/ 356 w 424"/>
                    <a:gd name="T81" fmla="*/ 128 h 393"/>
                    <a:gd name="T82" fmla="*/ 340 w 424"/>
                    <a:gd name="T83" fmla="*/ 84 h 393"/>
                    <a:gd name="T84" fmla="*/ 332 w 424"/>
                    <a:gd name="T85" fmla="*/ 35 h 393"/>
                    <a:gd name="T86" fmla="*/ 311 w 424"/>
                    <a:gd name="T87" fmla="*/ 5 h 393"/>
                    <a:gd name="T88" fmla="*/ 311 w 424"/>
                    <a:gd name="T89" fmla="*/ 35 h 393"/>
                    <a:gd name="T90" fmla="*/ 311 w 424"/>
                    <a:gd name="T91" fmla="*/ 71 h 393"/>
                    <a:gd name="T92" fmla="*/ 299 w 424"/>
                    <a:gd name="T93" fmla="*/ 78 h 39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24"/>
                    <a:gd name="T142" fmla="*/ 0 h 393"/>
                    <a:gd name="T143" fmla="*/ 424 w 424"/>
                    <a:gd name="T144" fmla="*/ 393 h 39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24" h="393">
                      <a:moveTo>
                        <a:pt x="299" y="78"/>
                      </a:moveTo>
                      <a:lnTo>
                        <a:pt x="291" y="76"/>
                      </a:lnTo>
                      <a:lnTo>
                        <a:pt x="284" y="75"/>
                      </a:lnTo>
                      <a:lnTo>
                        <a:pt x="276" y="75"/>
                      </a:lnTo>
                      <a:lnTo>
                        <a:pt x="269" y="73"/>
                      </a:lnTo>
                      <a:lnTo>
                        <a:pt x="260" y="71"/>
                      </a:lnTo>
                      <a:lnTo>
                        <a:pt x="254" y="69"/>
                      </a:lnTo>
                      <a:lnTo>
                        <a:pt x="248" y="69"/>
                      </a:lnTo>
                      <a:lnTo>
                        <a:pt x="243" y="68"/>
                      </a:lnTo>
                      <a:lnTo>
                        <a:pt x="239" y="64"/>
                      </a:lnTo>
                      <a:lnTo>
                        <a:pt x="239" y="57"/>
                      </a:lnTo>
                      <a:lnTo>
                        <a:pt x="243" y="50"/>
                      </a:lnTo>
                      <a:lnTo>
                        <a:pt x="251" y="42"/>
                      </a:lnTo>
                      <a:lnTo>
                        <a:pt x="252" y="35"/>
                      </a:lnTo>
                      <a:lnTo>
                        <a:pt x="245" y="26"/>
                      </a:lnTo>
                      <a:lnTo>
                        <a:pt x="234" y="19"/>
                      </a:lnTo>
                      <a:lnTo>
                        <a:pt x="227" y="12"/>
                      </a:lnTo>
                      <a:lnTo>
                        <a:pt x="222" y="7"/>
                      </a:lnTo>
                      <a:lnTo>
                        <a:pt x="217" y="1"/>
                      </a:lnTo>
                      <a:lnTo>
                        <a:pt x="213" y="0"/>
                      </a:lnTo>
                      <a:lnTo>
                        <a:pt x="211" y="5"/>
                      </a:lnTo>
                      <a:lnTo>
                        <a:pt x="205" y="12"/>
                      </a:lnTo>
                      <a:lnTo>
                        <a:pt x="193" y="21"/>
                      </a:lnTo>
                      <a:lnTo>
                        <a:pt x="180" y="28"/>
                      </a:lnTo>
                      <a:lnTo>
                        <a:pt x="168" y="35"/>
                      </a:lnTo>
                      <a:lnTo>
                        <a:pt x="160" y="41"/>
                      </a:lnTo>
                      <a:lnTo>
                        <a:pt x="155" y="46"/>
                      </a:lnTo>
                      <a:lnTo>
                        <a:pt x="148" y="48"/>
                      </a:lnTo>
                      <a:lnTo>
                        <a:pt x="139" y="50"/>
                      </a:lnTo>
                      <a:lnTo>
                        <a:pt x="133" y="51"/>
                      </a:lnTo>
                      <a:lnTo>
                        <a:pt x="125" y="53"/>
                      </a:lnTo>
                      <a:lnTo>
                        <a:pt x="116" y="59"/>
                      </a:lnTo>
                      <a:lnTo>
                        <a:pt x="109" y="64"/>
                      </a:lnTo>
                      <a:lnTo>
                        <a:pt x="100" y="71"/>
                      </a:lnTo>
                      <a:lnTo>
                        <a:pt x="92" y="78"/>
                      </a:lnTo>
                      <a:lnTo>
                        <a:pt x="86" y="87"/>
                      </a:lnTo>
                      <a:lnTo>
                        <a:pt x="80" y="96"/>
                      </a:lnTo>
                      <a:lnTo>
                        <a:pt x="75" y="105"/>
                      </a:lnTo>
                      <a:lnTo>
                        <a:pt x="71" y="111"/>
                      </a:lnTo>
                      <a:lnTo>
                        <a:pt x="65" y="118"/>
                      </a:lnTo>
                      <a:lnTo>
                        <a:pt x="59" y="123"/>
                      </a:lnTo>
                      <a:lnTo>
                        <a:pt x="53" y="128"/>
                      </a:lnTo>
                      <a:lnTo>
                        <a:pt x="45" y="136"/>
                      </a:lnTo>
                      <a:lnTo>
                        <a:pt x="36" y="141"/>
                      </a:lnTo>
                      <a:lnTo>
                        <a:pt x="27" y="148"/>
                      </a:lnTo>
                      <a:lnTo>
                        <a:pt x="16" y="152"/>
                      </a:lnTo>
                      <a:lnTo>
                        <a:pt x="7" y="152"/>
                      </a:lnTo>
                      <a:lnTo>
                        <a:pt x="1" y="162"/>
                      </a:lnTo>
                      <a:lnTo>
                        <a:pt x="0" y="202"/>
                      </a:lnTo>
                      <a:lnTo>
                        <a:pt x="0" y="218"/>
                      </a:lnTo>
                      <a:lnTo>
                        <a:pt x="1" y="227"/>
                      </a:lnTo>
                      <a:lnTo>
                        <a:pt x="3" y="234"/>
                      </a:lnTo>
                      <a:lnTo>
                        <a:pt x="7" y="243"/>
                      </a:lnTo>
                      <a:lnTo>
                        <a:pt x="15" y="250"/>
                      </a:lnTo>
                      <a:lnTo>
                        <a:pt x="22" y="256"/>
                      </a:lnTo>
                      <a:lnTo>
                        <a:pt x="25" y="263"/>
                      </a:lnTo>
                      <a:lnTo>
                        <a:pt x="24" y="273"/>
                      </a:lnTo>
                      <a:lnTo>
                        <a:pt x="19" y="284"/>
                      </a:lnTo>
                      <a:lnTo>
                        <a:pt x="15" y="293"/>
                      </a:lnTo>
                      <a:lnTo>
                        <a:pt x="12" y="304"/>
                      </a:lnTo>
                      <a:lnTo>
                        <a:pt x="12" y="318"/>
                      </a:lnTo>
                      <a:lnTo>
                        <a:pt x="15" y="325"/>
                      </a:lnTo>
                      <a:lnTo>
                        <a:pt x="19" y="331"/>
                      </a:lnTo>
                      <a:lnTo>
                        <a:pt x="29" y="336"/>
                      </a:lnTo>
                      <a:lnTo>
                        <a:pt x="38" y="338"/>
                      </a:lnTo>
                      <a:lnTo>
                        <a:pt x="47" y="338"/>
                      </a:lnTo>
                      <a:lnTo>
                        <a:pt x="57" y="338"/>
                      </a:lnTo>
                      <a:lnTo>
                        <a:pt x="66" y="336"/>
                      </a:lnTo>
                      <a:lnTo>
                        <a:pt x="74" y="332"/>
                      </a:lnTo>
                      <a:lnTo>
                        <a:pt x="80" y="329"/>
                      </a:lnTo>
                      <a:lnTo>
                        <a:pt x="87" y="325"/>
                      </a:lnTo>
                      <a:lnTo>
                        <a:pt x="95" y="322"/>
                      </a:lnTo>
                      <a:lnTo>
                        <a:pt x="103" y="318"/>
                      </a:lnTo>
                      <a:lnTo>
                        <a:pt x="112" y="315"/>
                      </a:lnTo>
                      <a:lnTo>
                        <a:pt x="121" y="311"/>
                      </a:lnTo>
                      <a:lnTo>
                        <a:pt x="130" y="307"/>
                      </a:lnTo>
                      <a:lnTo>
                        <a:pt x="139" y="304"/>
                      </a:lnTo>
                      <a:lnTo>
                        <a:pt x="149" y="300"/>
                      </a:lnTo>
                      <a:lnTo>
                        <a:pt x="162" y="298"/>
                      </a:lnTo>
                      <a:lnTo>
                        <a:pt x="175" y="297"/>
                      </a:lnTo>
                      <a:lnTo>
                        <a:pt x="189" y="295"/>
                      </a:lnTo>
                      <a:lnTo>
                        <a:pt x="202" y="297"/>
                      </a:lnTo>
                      <a:lnTo>
                        <a:pt x="216" y="298"/>
                      </a:lnTo>
                      <a:lnTo>
                        <a:pt x="228" y="304"/>
                      </a:lnTo>
                      <a:lnTo>
                        <a:pt x="239" y="309"/>
                      </a:lnTo>
                      <a:lnTo>
                        <a:pt x="248" y="316"/>
                      </a:lnTo>
                      <a:lnTo>
                        <a:pt x="257" y="325"/>
                      </a:lnTo>
                      <a:lnTo>
                        <a:pt x="264" y="334"/>
                      </a:lnTo>
                      <a:lnTo>
                        <a:pt x="272" y="345"/>
                      </a:lnTo>
                      <a:lnTo>
                        <a:pt x="278" y="356"/>
                      </a:lnTo>
                      <a:lnTo>
                        <a:pt x="285" y="365"/>
                      </a:lnTo>
                      <a:lnTo>
                        <a:pt x="290" y="374"/>
                      </a:lnTo>
                      <a:lnTo>
                        <a:pt x="295" y="383"/>
                      </a:lnTo>
                      <a:lnTo>
                        <a:pt x="301" y="388"/>
                      </a:lnTo>
                      <a:lnTo>
                        <a:pt x="310" y="392"/>
                      </a:lnTo>
                      <a:lnTo>
                        <a:pt x="320" y="393"/>
                      </a:lnTo>
                      <a:lnTo>
                        <a:pt x="332" y="392"/>
                      </a:lnTo>
                      <a:lnTo>
                        <a:pt x="344" y="390"/>
                      </a:lnTo>
                      <a:lnTo>
                        <a:pt x="353" y="388"/>
                      </a:lnTo>
                      <a:lnTo>
                        <a:pt x="361" y="384"/>
                      </a:lnTo>
                      <a:lnTo>
                        <a:pt x="364" y="379"/>
                      </a:lnTo>
                      <a:lnTo>
                        <a:pt x="367" y="367"/>
                      </a:lnTo>
                      <a:lnTo>
                        <a:pt x="373" y="350"/>
                      </a:lnTo>
                      <a:lnTo>
                        <a:pt x="379" y="336"/>
                      </a:lnTo>
                      <a:lnTo>
                        <a:pt x="382" y="324"/>
                      </a:lnTo>
                      <a:lnTo>
                        <a:pt x="387" y="313"/>
                      </a:lnTo>
                      <a:lnTo>
                        <a:pt x="396" y="300"/>
                      </a:lnTo>
                      <a:lnTo>
                        <a:pt x="405" y="288"/>
                      </a:lnTo>
                      <a:lnTo>
                        <a:pt x="409" y="275"/>
                      </a:lnTo>
                      <a:lnTo>
                        <a:pt x="411" y="263"/>
                      </a:lnTo>
                      <a:lnTo>
                        <a:pt x="415" y="248"/>
                      </a:lnTo>
                      <a:lnTo>
                        <a:pt x="421" y="234"/>
                      </a:lnTo>
                      <a:lnTo>
                        <a:pt x="424" y="220"/>
                      </a:lnTo>
                      <a:lnTo>
                        <a:pt x="423" y="213"/>
                      </a:lnTo>
                      <a:lnTo>
                        <a:pt x="420" y="204"/>
                      </a:lnTo>
                      <a:lnTo>
                        <a:pt x="414" y="196"/>
                      </a:lnTo>
                      <a:lnTo>
                        <a:pt x="408" y="189"/>
                      </a:lnTo>
                      <a:lnTo>
                        <a:pt x="400" y="180"/>
                      </a:lnTo>
                      <a:lnTo>
                        <a:pt x="393" y="173"/>
                      </a:lnTo>
                      <a:lnTo>
                        <a:pt x="385" y="168"/>
                      </a:lnTo>
                      <a:lnTo>
                        <a:pt x="381" y="161"/>
                      </a:lnTo>
                      <a:lnTo>
                        <a:pt x="367" y="143"/>
                      </a:lnTo>
                      <a:lnTo>
                        <a:pt x="356" y="128"/>
                      </a:lnTo>
                      <a:lnTo>
                        <a:pt x="347" y="116"/>
                      </a:lnTo>
                      <a:lnTo>
                        <a:pt x="343" y="102"/>
                      </a:lnTo>
                      <a:lnTo>
                        <a:pt x="340" y="84"/>
                      </a:lnTo>
                      <a:lnTo>
                        <a:pt x="338" y="66"/>
                      </a:lnTo>
                      <a:lnTo>
                        <a:pt x="337" y="50"/>
                      </a:lnTo>
                      <a:lnTo>
                        <a:pt x="332" y="35"/>
                      </a:lnTo>
                      <a:lnTo>
                        <a:pt x="326" y="23"/>
                      </a:lnTo>
                      <a:lnTo>
                        <a:pt x="319" y="14"/>
                      </a:lnTo>
                      <a:lnTo>
                        <a:pt x="311" y="5"/>
                      </a:lnTo>
                      <a:lnTo>
                        <a:pt x="305" y="0"/>
                      </a:lnTo>
                      <a:lnTo>
                        <a:pt x="308" y="17"/>
                      </a:lnTo>
                      <a:lnTo>
                        <a:pt x="311" y="35"/>
                      </a:lnTo>
                      <a:lnTo>
                        <a:pt x="311" y="51"/>
                      </a:lnTo>
                      <a:lnTo>
                        <a:pt x="311" y="64"/>
                      </a:lnTo>
                      <a:lnTo>
                        <a:pt x="311" y="71"/>
                      </a:lnTo>
                      <a:lnTo>
                        <a:pt x="308" y="76"/>
                      </a:lnTo>
                      <a:lnTo>
                        <a:pt x="305" y="78"/>
                      </a:lnTo>
                      <a:lnTo>
                        <a:pt x="299" y="7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582" y="2166"/>
                  <a:ext cx="83" cy="140"/>
                </a:xfrm>
                <a:custGeom>
                  <a:avLst/>
                  <a:gdLst>
                    <a:gd name="T0" fmla="*/ 24 w 83"/>
                    <a:gd name="T1" fmla="*/ 50 h 140"/>
                    <a:gd name="T2" fmla="*/ 35 w 83"/>
                    <a:gd name="T3" fmla="*/ 45 h 140"/>
                    <a:gd name="T4" fmla="*/ 42 w 83"/>
                    <a:gd name="T5" fmla="*/ 36 h 140"/>
                    <a:gd name="T6" fmla="*/ 48 w 83"/>
                    <a:gd name="T7" fmla="*/ 27 h 140"/>
                    <a:gd name="T8" fmla="*/ 56 w 83"/>
                    <a:gd name="T9" fmla="*/ 16 h 140"/>
                    <a:gd name="T10" fmla="*/ 63 w 83"/>
                    <a:gd name="T11" fmla="*/ 7 h 140"/>
                    <a:gd name="T12" fmla="*/ 73 w 83"/>
                    <a:gd name="T13" fmla="*/ 0 h 140"/>
                    <a:gd name="T14" fmla="*/ 80 w 83"/>
                    <a:gd name="T15" fmla="*/ 4 h 140"/>
                    <a:gd name="T16" fmla="*/ 83 w 83"/>
                    <a:gd name="T17" fmla="*/ 18 h 140"/>
                    <a:gd name="T18" fmla="*/ 83 w 83"/>
                    <a:gd name="T19" fmla="*/ 36 h 140"/>
                    <a:gd name="T20" fmla="*/ 82 w 83"/>
                    <a:gd name="T21" fmla="*/ 50 h 140"/>
                    <a:gd name="T22" fmla="*/ 79 w 83"/>
                    <a:gd name="T23" fmla="*/ 63 h 140"/>
                    <a:gd name="T24" fmla="*/ 80 w 83"/>
                    <a:gd name="T25" fmla="*/ 75 h 140"/>
                    <a:gd name="T26" fmla="*/ 80 w 83"/>
                    <a:gd name="T27" fmla="*/ 88 h 140"/>
                    <a:gd name="T28" fmla="*/ 77 w 83"/>
                    <a:gd name="T29" fmla="*/ 100 h 140"/>
                    <a:gd name="T30" fmla="*/ 71 w 83"/>
                    <a:gd name="T31" fmla="*/ 111 h 140"/>
                    <a:gd name="T32" fmla="*/ 62 w 83"/>
                    <a:gd name="T33" fmla="*/ 116 h 140"/>
                    <a:gd name="T34" fmla="*/ 53 w 83"/>
                    <a:gd name="T35" fmla="*/ 120 h 140"/>
                    <a:gd name="T36" fmla="*/ 44 w 83"/>
                    <a:gd name="T37" fmla="*/ 125 h 140"/>
                    <a:gd name="T38" fmla="*/ 36 w 83"/>
                    <a:gd name="T39" fmla="*/ 131 h 140"/>
                    <a:gd name="T40" fmla="*/ 32 w 83"/>
                    <a:gd name="T41" fmla="*/ 136 h 140"/>
                    <a:gd name="T42" fmla="*/ 27 w 83"/>
                    <a:gd name="T43" fmla="*/ 140 h 140"/>
                    <a:gd name="T44" fmla="*/ 20 w 83"/>
                    <a:gd name="T45" fmla="*/ 138 h 140"/>
                    <a:gd name="T46" fmla="*/ 12 w 83"/>
                    <a:gd name="T47" fmla="*/ 132 h 140"/>
                    <a:gd name="T48" fmla="*/ 6 w 83"/>
                    <a:gd name="T49" fmla="*/ 124 h 140"/>
                    <a:gd name="T50" fmla="*/ 0 w 83"/>
                    <a:gd name="T51" fmla="*/ 107 h 140"/>
                    <a:gd name="T52" fmla="*/ 0 w 83"/>
                    <a:gd name="T53" fmla="*/ 86 h 140"/>
                    <a:gd name="T54" fmla="*/ 8 w 83"/>
                    <a:gd name="T55" fmla="*/ 64 h 140"/>
                    <a:gd name="T56" fmla="*/ 24 w 83"/>
                    <a:gd name="T57" fmla="*/ 50 h 1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3"/>
                    <a:gd name="T88" fmla="*/ 0 h 140"/>
                    <a:gd name="T89" fmla="*/ 83 w 83"/>
                    <a:gd name="T90" fmla="*/ 140 h 14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3" h="140">
                      <a:moveTo>
                        <a:pt x="24" y="50"/>
                      </a:moveTo>
                      <a:lnTo>
                        <a:pt x="35" y="45"/>
                      </a:lnTo>
                      <a:lnTo>
                        <a:pt x="42" y="36"/>
                      </a:lnTo>
                      <a:lnTo>
                        <a:pt x="48" y="27"/>
                      </a:lnTo>
                      <a:lnTo>
                        <a:pt x="56" y="16"/>
                      </a:lnTo>
                      <a:lnTo>
                        <a:pt x="63" y="7"/>
                      </a:lnTo>
                      <a:lnTo>
                        <a:pt x="73" y="0"/>
                      </a:lnTo>
                      <a:lnTo>
                        <a:pt x="80" y="4"/>
                      </a:lnTo>
                      <a:lnTo>
                        <a:pt x="83" y="18"/>
                      </a:lnTo>
                      <a:lnTo>
                        <a:pt x="83" y="36"/>
                      </a:lnTo>
                      <a:lnTo>
                        <a:pt x="82" y="50"/>
                      </a:lnTo>
                      <a:lnTo>
                        <a:pt x="79" y="63"/>
                      </a:lnTo>
                      <a:lnTo>
                        <a:pt x="80" y="75"/>
                      </a:lnTo>
                      <a:lnTo>
                        <a:pt x="80" y="88"/>
                      </a:lnTo>
                      <a:lnTo>
                        <a:pt x="77" y="100"/>
                      </a:lnTo>
                      <a:lnTo>
                        <a:pt x="71" y="111"/>
                      </a:lnTo>
                      <a:lnTo>
                        <a:pt x="62" y="116"/>
                      </a:lnTo>
                      <a:lnTo>
                        <a:pt x="53" y="120"/>
                      </a:lnTo>
                      <a:lnTo>
                        <a:pt x="44" y="125"/>
                      </a:lnTo>
                      <a:lnTo>
                        <a:pt x="36" y="131"/>
                      </a:lnTo>
                      <a:lnTo>
                        <a:pt x="32" y="136"/>
                      </a:lnTo>
                      <a:lnTo>
                        <a:pt x="27" y="140"/>
                      </a:lnTo>
                      <a:lnTo>
                        <a:pt x="20" y="138"/>
                      </a:lnTo>
                      <a:lnTo>
                        <a:pt x="12" y="132"/>
                      </a:lnTo>
                      <a:lnTo>
                        <a:pt x="6" y="124"/>
                      </a:lnTo>
                      <a:lnTo>
                        <a:pt x="0" y="107"/>
                      </a:lnTo>
                      <a:lnTo>
                        <a:pt x="0" y="86"/>
                      </a:lnTo>
                      <a:lnTo>
                        <a:pt x="8" y="64"/>
                      </a:lnTo>
                      <a:lnTo>
                        <a:pt x="24" y="5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416" y="2238"/>
                  <a:ext cx="125" cy="141"/>
                </a:xfrm>
                <a:custGeom>
                  <a:avLst/>
                  <a:gdLst>
                    <a:gd name="T0" fmla="*/ 0 w 125"/>
                    <a:gd name="T1" fmla="*/ 3 h 141"/>
                    <a:gd name="T2" fmla="*/ 1 w 125"/>
                    <a:gd name="T3" fmla="*/ 12 h 141"/>
                    <a:gd name="T4" fmla="*/ 13 w 125"/>
                    <a:gd name="T5" fmla="*/ 19 h 141"/>
                    <a:gd name="T6" fmla="*/ 27 w 125"/>
                    <a:gd name="T7" fmla="*/ 28 h 141"/>
                    <a:gd name="T8" fmla="*/ 36 w 125"/>
                    <a:gd name="T9" fmla="*/ 41 h 141"/>
                    <a:gd name="T10" fmla="*/ 42 w 125"/>
                    <a:gd name="T11" fmla="*/ 52 h 141"/>
                    <a:gd name="T12" fmla="*/ 47 w 125"/>
                    <a:gd name="T13" fmla="*/ 60 h 141"/>
                    <a:gd name="T14" fmla="*/ 51 w 125"/>
                    <a:gd name="T15" fmla="*/ 69 h 141"/>
                    <a:gd name="T16" fmla="*/ 56 w 125"/>
                    <a:gd name="T17" fmla="*/ 80 h 141"/>
                    <a:gd name="T18" fmla="*/ 62 w 125"/>
                    <a:gd name="T19" fmla="*/ 93 h 141"/>
                    <a:gd name="T20" fmla="*/ 71 w 125"/>
                    <a:gd name="T21" fmla="*/ 107 h 141"/>
                    <a:gd name="T22" fmla="*/ 80 w 125"/>
                    <a:gd name="T23" fmla="*/ 121 h 141"/>
                    <a:gd name="T24" fmla="*/ 90 w 125"/>
                    <a:gd name="T25" fmla="*/ 137 h 141"/>
                    <a:gd name="T26" fmla="*/ 98 w 125"/>
                    <a:gd name="T27" fmla="*/ 141 h 141"/>
                    <a:gd name="T28" fmla="*/ 107 w 125"/>
                    <a:gd name="T29" fmla="*/ 141 h 141"/>
                    <a:gd name="T30" fmla="*/ 116 w 125"/>
                    <a:gd name="T31" fmla="*/ 139 h 141"/>
                    <a:gd name="T32" fmla="*/ 124 w 125"/>
                    <a:gd name="T33" fmla="*/ 134 h 141"/>
                    <a:gd name="T34" fmla="*/ 125 w 125"/>
                    <a:gd name="T35" fmla="*/ 125 h 141"/>
                    <a:gd name="T36" fmla="*/ 122 w 125"/>
                    <a:gd name="T37" fmla="*/ 114 h 141"/>
                    <a:gd name="T38" fmla="*/ 116 w 125"/>
                    <a:gd name="T39" fmla="*/ 102 h 141"/>
                    <a:gd name="T40" fmla="*/ 107 w 125"/>
                    <a:gd name="T41" fmla="*/ 93 h 141"/>
                    <a:gd name="T42" fmla="*/ 100 w 125"/>
                    <a:gd name="T43" fmla="*/ 86 h 141"/>
                    <a:gd name="T44" fmla="*/ 92 w 125"/>
                    <a:gd name="T45" fmla="*/ 78 h 141"/>
                    <a:gd name="T46" fmla="*/ 83 w 125"/>
                    <a:gd name="T47" fmla="*/ 71 h 141"/>
                    <a:gd name="T48" fmla="*/ 75 w 125"/>
                    <a:gd name="T49" fmla="*/ 64 h 141"/>
                    <a:gd name="T50" fmla="*/ 69 w 125"/>
                    <a:gd name="T51" fmla="*/ 57 h 141"/>
                    <a:gd name="T52" fmla="*/ 63 w 125"/>
                    <a:gd name="T53" fmla="*/ 50 h 141"/>
                    <a:gd name="T54" fmla="*/ 59 w 125"/>
                    <a:gd name="T55" fmla="*/ 43 h 141"/>
                    <a:gd name="T56" fmla="*/ 54 w 125"/>
                    <a:gd name="T57" fmla="*/ 35 h 141"/>
                    <a:gd name="T58" fmla="*/ 50 w 125"/>
                    <a:gd name="T59" fmla="*/ 26 h 141"/>
                    <a:gd name="T60" fmla="*/ 44 w 125"/>
                    <a:gd name="T61" fmla="*/ 19 h 141"/>
                    <a:gd name="T62" fmla="*/ 38 w 125"/>
                    <a:gd name="T63" fmla="*/ 14 h 141"/>
                    <a:gd name="T64" fmla="*/ 30 w 125"/>
                    <a:gd name="T65" fmla="*/ 12 h 141"/>
                    <a:gd name="T66" fmla="*/ 22 w 125"/>
                    <a:gd name="T67" fmla="*/ 9 h 141"/>
                    <a:gd name="T68" fmla="*/ 13 w 125"/>
                    <a:gd name="T69" fmla="*/ 3 h 141"/>
                    <a:gd name="T70" fmla="*/ 6 w 125"/>
                    <a:gd name="T71" fmla="*/ 0 h 141"/>
                    <a:gd name="T72" fmla="*/ 0 w 125"/>
                    <a:gd name="T73" fmla="*/ 3 h 14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5"/>
                    <a:gd name="T112" fmla="*/ 0 h 141"/>
                    <a:gd name="T113" fmla="*/ 125 w 125"/>
                    <a:gd name="T114" fmla="*/ 141 h 14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5" h="141">
                      <a:moveTo>
                        <a:pt x="0" y="3"/>
                      </a:moveTo>
                      <a:lnTo>
                        <a:pt x="1" y="12"/>
                      </a:lnTo>
                      <a:lnTo>
                        <a:pt x="13" y="19"/>
                      </a:lnTo>
                      <a:lnTo>
                        <a:pt x="27" y="28"/>
                      </a:lnTo>
                      <a:lnTo>
                        <a:pt x="36" y="41"/>
                      </a:lnTo>
                      <a:lnTo>
                        <a:pt x="42" y="52"/>
                      </a:lnTo>
                      <a:lnTo>
                        <a:pt x="47" y="60"/>
                      </a:lnTo>
                      <a:lnTo>
                        <a:pt x="51" y="69"/>
                      </a:lnTo>
                      <a:lnTo>
                        <a:pt x="56" y="80"/>
                      </a:lnTo>
                      <a:lnTo>
                        <a:pt x="62" y="93"/>
                      </a:lnTo>
                      <a:lnTo>
                        <a:pt x="71" y="107"/>
                      </a:lnTo>
                      <a:lnTo>
                        <a:pt x="80" y="121"/>
                      </a:lnTo>
                      <a:lnTo>
                        <a:pt x="90" y="137"/>
                      </a:lnTo>
                      <a:lnTo>
                        <a:pt x="98" y="141"/>
                      </a:lnTo>
                      <a:lnTo>
                        <a:pt x="107" y="141"/>
                      </a:lnTo>
                      <a:lnTo>
                        <a:pt x="116" y="139"/>
                      </a:lnTo>
                      <a:lnTo>
                        <a:pt x="124" y="134"/>
                      </a:lnTo>
                      <a:lnTo>
                        <a:pt x="125" y="125"/>
                      </a:lnTo>
                      <a:lnTo>
                        <a:pt x="122" y="114"/>
                      </a:lnTo>
                      <a:lnTo>
                        <a:pt x="116" y="102"/>
                      </a:lnTo>
                      <a:lnTo>
                        <a:pt x="107" y="93"/>
                      </a:lnTo>
                      <a:lnTo>
                        <a:pt x="100" y="86"/>
                      </a:lnTo>
                      <a:lnTo>
                        <a:pt x="92" y="78"/>
                      </a:lnTo>
                      <a:lnTo>
                        <a:pt x="83" y="71"/>
                      </a:lnTo>
                      <a:lnTo>
                        <a:pt x="75" y="64"/>
                      </a:lnTo>
                      <a:lnTo>
                        <a:pt x="69" y="57"/>
                      </a:lnTo>
                      <a:lnTo>
                        <a:pt x="63" y="50"/>
                      </a:lnTo>
                      <a:lnTo>
                        <a:pt x="59" y="43"/>
                      </a:lnTo>
                      <a:lnTo>
                        <a:pt x="54" y="35"/>
                      </a:lnTo>
                      <a:lnTo>
                        <a:pt x="50" y="26"/>
                      </a:lnTo>
                      <a:lnTo>
                        <a:pt x="44" y="19"/>
                      </a:lnTo>
                      <a:lnTo>
                        <a:pt x="38" y="14"/>
                      </a:lnTo>
                      <a:lnTo>
                        <a:pt x="30" y="12"/>
                      </a:lnTo>
                      <a:lnTo>
                        <a:pt x="22" y="9"/>
                      </a:lnTo>
                      <a:lnTo>
                        <a:pt x="13" y="3"/>
                      </a:lnTo>
                      <a:lnTo>
                        <a:pt x="6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819" y="1658"/>
                  <a:ext cx="135" cy="157"/>
                </a:xfrm>
                <a:custGeom>
                  <a:avLst/>
                  <a:gdLst>
                    <a:gd name="T0" fmla="*/ 83 w 135"/>
                    <a:gd name="T1" fmla="*/ 141 h 157"/>
                    <a:gd name="T2" fmla="*/ 97 w 135"/>
                    <a:gd name="T3" fmla="*/ 123 h 157"/>
                    <a:gd name="T4" fmla="*/ 109 w 135"/>
                    <a:gd name="T5" fmla="*/ 102 h 157"/>
                    <a:gd name="T6" fmla="*/ 117 w 135"/>
                    <a:gd name="T7" fmla="*/ 78 h 157"/>
                    <a:gd name="T8" fmla="*/ 120 w 135"/>
                    <a:gd name="T9" fmla="*/ 60 h 157"/>
                    <a:gd name="T10" fmla="*/ 124 w 135"/>
                    <a:gd name="T11" fmla="*/ 46 h 157"/>
                    <a:gd name="T12" fmla="*/ 130 w 135"/>
                    <a:gd name="T13" fmla="*/ 32 h 157"/>
                    <a:gd name="T14" fmla="*/ 135 w 135"/>
                    <a:gd name="T15" fmla="*/ 17 h 157"/>
                    <a:gd name="T16" fmla="*/ 127 w 135"/>
                    <a:gd name="T17" fmla="*/ 5 h 157"/>
                    <a:gd name="T18" fmla="*/ 115 w 135"/>
                    <a:gd name="T19" fmla="*/ 0 h 157"/>
                    <a:gd name="T20" fmla="*/ 109 w 135"/>
                    <a:gd name="T21" fmla="*/ 1 h 157"/>
                    <a:gd name="T22" fmla="*/ 106 w 135"/>
                    <a:gd name="T23" fmla="*/ 10 h 157"/>
                    <a:gd name="T24" fmla="*/ 103 w 135"/>
                    <a:gd name="T25" fmla="*/ 23 h 157"/>
                    <a:gd name="T26" fmla="*/ 99 w 135"/>
                    <a:gd name="T27" fmla="*/ 41 h 157"/>
                    <a:gd name="T28" fmla="*/ 89 w 135"/>
                    <a:gd name="T29" fmla="*/ 60 h 157"/>
                    <a:gd name="T30" fmla="*/ 80 w 135"/>
                    <a:gd name="T31" fmla="*/ 78 h 157"/>
                    <a:gd name="T32" fmla="*/ 71 w 135"/>
                    <a:gd name="T33" fmla="*/ 94 h 157"/>
                    <a:gd name="T34" fmla="*/ 65 w 135"/>
                    <a:gd name="T35" fmla="*/ 102 h 157"/>
                    <a:gd name="T36" fmla="*/ 55 w 135"/>
                    <a:gd name="T37" fmla="*/ 109 h 157"/>
                    <a:gd name="T38" fmla="*/ 44 w 135"/>
                    <a:gd name="T39" fmla="*/ 116 h 157"/>
                    <a:gd name="T40" fmla="*/ 32 w 135"/>
                    <a:gd name="T41" fmla="*/ 123 h 157"/>
                    <a:gd name="T42" fmla="*/ 20 w 135"/>
                    <a:gd name="T43" fmla="*/ 128 h 157"/>
                    <a:gd name="T44" fmla="*/ 9 w 135"/>
                    <a:gd name="T45" fmla="*/ 134 h 157"/>
                    <a:gd name="T46" fmla="*/ 3 w 135"/>
                    <a:gd name="T47" fmla="*/ 136 h 157"/>
                    <a:gd name="T48" fmla="*/ 0 w 135"/>
                    <a:gd name="T49" fmla="*/ 137 h 157"/>
                    <a:gd name="T50" fmla="*/ 8 w 135"/>
                    <a:gd name="T51" fmla="*/ 146 h 157"/>
                    <a:gd name="T52" fmla="*/ 18 w 135"/>
                    <a:gd name="T53" fmla="*/ 152 h 157"/>
                    <a:gd name="T54" fmla="*/ 29 w 135"/>
                    <a:gd name="T55" fmla="*/ 157 h 157"/>
                    <a:gd name="T56" fmla="*/ 40 w 135"/>
                    <a:gd name="T57" fmla="*/ 157 h 157"/>
                    <a:gd name="T58" fmla="*/ 52 w 135"/>
                    <a:gd name="T59" fmla="*/ 157 h 157"/>
                    <a:gd name="T60" fmla="*/ 62 w 135"/>
                    <a:gd name="T61" fmla="*/ 154 h 157"/>
                    <a:gd name="T62" fmla="*/ 74 w 135"/>
                    <a:gd name="T63" fmla="*/ 148 h 157"/>
                    <a:gd name="T64" fmla="*/ 83 w 135"/>
                    <a:gd name="T65" fmla="*/ 141 h 1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5"/>
                    <a:gd name="T100" fmla="*/ 0 h 157"/>
                    <a:gd name="T101" fmla="*/ 135 w 135"/>
                    <a:gd name="T102" fmla="*/ 157 h 1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5" h="157">
                      <a:moveTo>
                        <a:pt x="83" y="141"/>
                      </a:moveTo>
                      <a:lnTo>
                        <a:pt x="97" y="123"/>
                      </a:lnTo>
                      <a:lnTo>
                        <a:pt x="109" y="102"/>
                      </a:lnTo>
                      <a:lnTo>
                        <a:pt x="117" y="78"/>
                      </a:lnTo>
                      <a:lnTo>
                        <a:pt x="120" y="60"/>
                      </a:lnTo>
                      <a:lnTo>
                        <a:pt x="124" y="46"/>
                      </a:lnTo>
                      <a:lnTo>
                        <a:pt x="130" y="32"/>
                      </a:lnTo>
                      <a:lnTo>
                        <a:pt x="135" y="17"/>
                      </a:lnTo>
                      <a:lnTo>
                        <a:pt x="127" y="5"/>
                      </a:lnTo>
                      <a:lnTo>
                        <a:pt x="115" y="0"/>
                      </a:lnTo>
                      <a:lnTo>
                        <a:pt x="109" y="1"/>
                      </a:lnTo>
                      <a:lnTo>
                        <a:pt x="106" y="10"/>
                      </a:lnTo>
                      <a:lnTo>
                        <a:pt x="103" y="23"/>
                      </a:lnTo>
                      <a:lnTo>
                        <a:pt x="99" y="41"/>
                      </a:lnTo>
                      <a:lnTo>
                        <a:pt x="89" y="60"/>
                      </a:lnTo>
                      <a:lnTo>
                        <a:pt x="80" y="78"/>
                      </a:lnTo>
                      <a:lnTo>
                        <a:pt x="71" y="94"/>
                      </a:lnTo>
                      <a:lnTo>
                        <a:pt x="65" y="102"/>
                      </a:lnTo>
                      <a:lnTo>
                        <a:pt x="55" y="109"/>
                      </a:lnTo>
                      <a:lnTo>
                        <a:pt x="44" y="116"/>
                      </a:lnTo>
                      <a:lnTo>
                        <a:pt x="32" y="123"/>
                      </a:lnTo>
                      <a:lnTo>
                        <a:pt x="20" y="128"/>
                      </a:lnTo>
                      <a:lnTo>
                        <a:pt x="9" y="134"/>
                      </a:lnTo>
                      <a:lnTo>
                        <a:pt x="3" y="136"/>
                      </a:lnTo>
                      <a:lnTo>
                        <a:pt x="0" y="137"/>
                      </a:lnTo>
                      <a:lnTo>
                        <a:pt x="8" y="146"/>
                      </a:lnTo>
                      <a:lnTo>
                        <a:pt x="18" y="152"/>
                      </a:lnTo>
                      <a:lnTo>
                        <a:pt x="29" y="157"/>
                      </a:lnTo>
                      <a:lnTo>
                        <a:pt x="40" y="157"/>
                      </a:lnTo>
                      <a:lnTo>
                        <a:pt x="52" y="157"/>
                      </a:lnTo>
                      <a:lnTo>
                        <a:pt x="62" y="154"/>
                      </a:lnTo>
                      <a:lnTo>
                        <a:pt x="74" y="148"/>
                      </a:lnTo>
                      <a:lnTo>
                        <a:pt x="83" y="14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825" y="2284"/>
                  <a:ext cx="177" cy="109"/>
                </a:xfrm>
                <a:custGeom>
                  <a:avLst/>
                  <a:gdLst>
                    <a:gd name="T0" fmla="*/ 31 w 177"/>
                    <a:gd name="T1" fmla="*/ 6 h 109"/>
                    <a:gd name="T2" fmla="*/ 38 w 177"/>
                    <a:gd name="T3" fmla="*/ 4 h 109"/>
                    <a:gd name="T4" fmla="*/ 44 w 177"/>
                    <a:gd name="T5" fmla="*/ 2 h 109"/>
                    <a:gd name="T6" fmla="*/ 52 w 177"/>
                    <a:gd name="T7" fmla="*/ 2 h 109"/>
                    <a:gd name="T8" fmla="*/ 58 w 177"/>
                    <a:gd name="T9" fmla="*/ 0 h 109"/>
                    <a:gd name="T10" fmla="*/ 64 w 177"/>
                    <a:gd name="T11" fmla="*/ 0 h 109"/>
                    <a:gd name="T12" fmla="*/ 71 w 177"/>
                    <a:gd name="T13" fmla="*/ 2 h 109"/>
                    <a:gd name="T14" fmla="*/ 77 w 177"/>
                    <a:gd name="T15" fmla="*/ 6 h 109"/>
                    <a:gd name="T16" fmla="*/ 85 w 177"/>
                    <a:gd name="T17" fmla="*/ 11 h 109"/>
                    <a:gd name="T18" fmla="*/ 93 w 177"/>
                    <a:gd name="T19" fmla="*/ 18 h 109"/>
                    <a:gd name="T20" fmla="*/ 100 w 177"/>
                    <a:gd name="T21" fmla="*/ 25 h 109"/>
                    <a:gd name="T22" fmla="*/ 106 w 177"/>
                    <a:gd name="T23" fmla="*/ 34 h 109"/>
                    <a:gd name="T24" fmla="*/ 114 w 177"/>
                    <a:gd name="T25" fmla="*/ 41 h 109"/>
                    <a:gd name="T26" fmla="*/ 120 w 177"/>
                    <a:gd name="T27" fmla="*/ 50 h 109"/>
                    <a:gd name="T28" fmla="*/ 127 w 177"/>
                    <a:gd name="T29" fmla="*/ 57 h 109"/>
                    <a:gd name="T30" fmla="*/ 133 w 177"/>
                    <a:gd name="T31" fmla="*/ 63 h 109"/>
                    <a:gd name="T32" fmla="*/ 141 w 177"/>
                    <a:gd name="T33" fmla="*/ 68 h 109"/>
                    <a:gd name="T34" fmla="*/ 155 w 177"/>
                    <a:gd name="T35" fmla="*/ 79 h 109"/>
                    <a:gd name="T36" fmla="*/ 167 w 177"/>
                    <a:gd name="T37" fmla="*/ 91 h 109"/>
                    <a:gd name="T38" fmla="*/ 174 w 177"/>
                    <a:gd name="T39" fmla="*/ 104 h 109"/>
                    <a:gd name="T40" fmla="*/ 177 w 177"/>
                    <a:gd name="T41" fmla="*/ 109 h 109"/>
                    <a:gd name="T42" fmla="*/ 126 w 177"/>
                    <a:gd name="T43" fmla="*/ 95 h 109"/>
                    <a:gd name="T44" fmla="*/ 94 w 177"/>
                    <a:gd name="T45" fmla="*/ 100 h 109"/>
                    <a:gd name="T46" fmla="*/ 91 w 177"/>
                    <a:gd name="T47" fmla="*/ 100 h 109"/>
                    <a:gd name="T48" fmla="*/ 85 w 177"/>
                    <a:gd name="T49" fmla="*/ 100 h 109"/>
                    <a:gd name="T50" fmla="*/ 76 w 177"/>
                    <a:gd name="T51" fmla="*/ 99 h 109"/>
                    <a:gd name="T52" fmla="*/ 65 w 177"/>
                    <a:gd name="T53" fmla="*/ 95 h 109"/>
                    <a:gd name="T54" fmla="*/ 53 w 177"/>
                    <a:gd name="T55" fmla="*/ 90 h 109"/>
                    <a:gd name="T56" fmla="*/ 41 w 177"/>
                    <a:gd name="T57" fmla="*/ 82 h 109"/>
                    <a:gd name="T58" fmla="*/ 32 w 177"/>
                    <a:gd name="T59" fmla="*/ 72 h 109"/>
                    <a:gd name="T60" fmla="*/ 26 w 177"/>
                    <a:gd name="T61" fmla="*/ 57 h 109"/>
                    <a:gd name="T62" fmla="*/ 22 w 177"/>
                    <a:gd name="T63" fmla="*/ 48 h 109"/>
                    <a:gd name="T64" fmla="*/ 14 w 177"/>
                    <a:gd name="T65" fmla="*/ 40 h 109"/>
                    <a:gd name="T66" fmla="*/ 8 w 177"/>
                    <a:gd name="T67" fmla="*/ 34 h 109"/>
                    <a:gd name="T68" fmla="*/ 2 w 177"/>
                    <a:gd name="T69" fmla="*/ 27 h 109"/>
                    <a:gd name="T70" fmla="*/ 0 w 177"/>
                    <a:gd name="T71" fmla="*/ 20 h 109"/>
                    <a:gd name="T72" fmla="*/ 3 w 177"/>
                    <a:gd name="T73" fmla="*/ 14 h 109"/>
                    <a:gd name="T74" fmla="*/ 14 w 177"/>
                    <a:gd name="T75" fmla="*/ 9 h 109"/>
                    <a:gd name="T76" fmla="*/ 31 w 177"/>
                    <a:gd name="T77" fmla="*/ 6 h 10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77"/>
                    <a:gd name="T118" fmla="*/ 0 h 109"/>
                    <a:gd name="T119" fmla="*/ 177 w 177"/>
                    <a:gd name="T120" fmla="*/ 109 h 10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77" h="109">
                      <a:moveTo>
                        <a:pt x="31" y="6"/>
                      </a:moveTo>
                      <a:lnTo>
                        <a:pt x="38" y="4"/>
                      </a:lnTo>
                      <a:lnTo>
                        <a:pt x="44" y="2"/>
                      </a:lnTo>
                      <a:lnTo>
                        <a:pt x="52" y="2"/>
                      </a:lnTo>
                      <a:lnTo>
                        <a:pt x="58" y="0"/>
                      </a:lnTo>
                      <a:lnTo>
                        <a:pt x="64" y="0"/>
                      </a:lnTo>
                      <a:lnTo>
                        <a:pt x="71" y="2"/>
                      </a:lnTo>
                      <a:lnTo>
                        <a:pt x="77" y="6"/>
                      </a:lnTo>
                      <a:lnTo>
                        <a:pt x="85" y="11"/>
                      </a:lnTo>
                      <a:lnTo>
                        <a:pt x="93" y="18"/>
                      </a:lnTo>
                      <a:lnTo>
                        <a:pt x="100" y="25"/>
                      </a:lnTo>
                      <a:lnTo>
                        <a:pt x="106" y="34"/>
                      </a:lnTo>
                      <a:lnTo>
                        <a:pt x="114" y="41"/>
                      </a:lnTo>
                      <a:lnTo>
                        <a:pt x="120" y="50"/>
                      </a:lnTo>
                      <a:lnTo>
                        <a:pt x="127" y="57"/>
                      </a:lnTo>
                      <a:lnTo>
                        <a:pt x="133" y="63"/>
                      </a:lnTo>
                      <a:lnTo>
                        <a:pt x="141" y="68"/>
                      </a:lnTo>
                      <a:lnTo>
                        <a:pt x="155" y="79"/>
                      </a:lnTo>
                      <a:lnTo>
                        <a:pt x="167" y="91"/>
                      </a:lnTo>
                      <a:lnTo>
                        <a:pt x="174" y="104"/>
                      </a:lnTo>
                      <a:lnTo>
                        <a:pt x="177" y="109"/>
                      </a:lnTo>
                      <a:lnTo>
                        <a:pt x="126" y="95"/>
                      </a:lnTo>
                      <a:lnTo>
                        <a:pt x="94" y="100"/>
                      </a:lnTo>
                      <a:lnTo>
                        <a:pt x="91" y="100"/>
                      </a:lnTo>
                      <a:lnTo>
                        <a:pt x="85" y="100"/>
                      </a:lnTo>
                      <a:lnTo>
                        <a:pt x="76" y="99"/>
                      </a:lnTo>
                      <a:lnTo>
                        <a:pt x="65" y="95"/>
                      </a:lnTo>
                      <a:lnTo>
                        <a:pt x="53" y="90"/>
                      </a:lnTo>
                      <a:lnTo>
                        <a:pt x="41" y="82"/>
                      </a:lnTo>
                      <a:lnTo>
                        <a:pt x="32" y="72"/>
                      </a:lnTo>
                      <a:lnTo>
                        <a:pt x="26" y="57"/>
                      </a:lnTo>
                      <a:lnTo>
                        <a:pt x="22" y="48"/>
                      </a:lnTo>
                      <a:lnTo>
                        <a:pt x="14" y="40"/>
                      </a:lnTo>
                      <a:lnTo>
                        <a:pt x="8" y="34"/>
                      </a:lnTo>
                      <a:lnTo>
                        <a:pt x="2" y="27"/>
                      </a:lnTo>
                      <a:lnTo>
                        <a:pt x="0" y="20"/>
                      </a:lnTo>
                      <a:lnTo>
                        <a:pt x="3" y="14"/>
                      </a:lnTo>
                      <a:lnTo>
                        <a:pt x="14" y="9"/>
                      </a:lnTo>
                      <a:lnTo>
                        <a:pt x="31" y="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1159" y="2800"/>
                  <a:ext cx="82" cy="118"/>
                </a:xfrm>
                <a:custGeom>
                  <a:avLst/>
                  <a:gdLst>
                    <a:gd name="T0" fmla="*/ 23 w 82"/>
                    <a:gd name="T1" fmla="*/ 62 h 118"/>
                    <a:gd name="T2" fmla="*/ 29 w 82"/>
                    <a:gd name="T3" fmla="*/ 59 h 118"/>
                    <a:gd name="T4" fmla="*/ 37 w 82"/>
                    <a:gd name="T5" fmla="*/ 53 h 118"/>
                    <a:gd name="T6" fmla="*/ 46 w 82"/>
                    <a:gd name="T7" fmla="*/ 44 h 118"/>
                    <a:gd name="T8" fmla="*/ 53 w 82"/>
                    <a:gd name="T9" fmla="*/ 34 h 118"/>
                    <a:gd name="T10" fmla="*/ 62 w 82"/>
                    <a:gd name="T11" fmla="*/ 25 h 118"/>
                    <a:gd name="T12" fmla="*/ 70 w 82"/>
                    <a:gd name="T13" fmla="*/ 14 h 118"/>
                    <a:gd name="T14" fmla="*/ 76 w 82"/>
                    <a:gd name="T15" fmla="*/ 7 h 118"/>
                    <a:gd name="T16" fmla="*/ 79 w 82"/>
                    <a:gd name="T17" fmla="*/ 2 h 118"/>
                    <a:gd name="T18" fmla="*/ 82 w 82"/>
                    <a:gd name="T19" fmla="*/ 0 h 118"/>
                    <a:gd name="T20" fmla="*/ 82 w 82"/>
                    <a:gd name="T21" fmla="*/ 3 h 118"/>
                    <a:gd name="T22" fmla="*/ 82 w 82"/>
                    <a:gd name="T23" fmla="*/ 14 h 118"/>
                    <a:gd name="T24" fmla="*/ 80 w 82"/>
                    <a:gd name="T25" fmla="*/ 30 h 118"/>
                    <a:gd name="T26" fmla="*/ 77 w 82"/>
                    <a:gd name="T27" fmla="*/ 46 h 118"/>
                    <a:gd name="T28" fmla="*/ 70 w 82"/>
                    <a:gd name="T29" fmla="*/ 59 h 118"/>
                    <a:gd name="T30" fmla="*/ 61 w 82"/>
                    <a:gd name="T31" fmla="*/ 68 h 118"/>
                    <a:gd name="T32" fmla="*/ 52 w 82"/>
                    <a:gd name="T33" fmla="*/ 73 h 118"/>
                    <a:gd name="T34" fmla="*/ 47 w 82"/>
                    <a:gd name="T35" fmla="*/ 78 h 118"/>
                    <a:gd name="T36" fmla="*/ 44 w 82"/>
                    <a:gd name="T37" fmla="*/ 89 h 118"/>
                    <a:gd name="T38" fmla="*/ 44 w 82"/>
                    <a:gd name="T39" fmla="*/ 102 h 118"/>
                    <a:gd name="T40" fmla="*/ 44 w 82"/>
                    <a:gd name="T41" fmla="*/ 111 h 118"/>
                    <a:gd name="T42" fmla="*/ 38 w 82"/>
                    <a:gd name="T43" fmla="*/ 116 h 118"/>
                    <a:gd name="T44" fmla="*/ 26 w 82"/>
                    <a:gd name="T45" fmla="*/ 118 h 118"/>
                    <a:gd name="T46" fmla="*/ 11 w 82"/>
                    <a:gd name="T47" fmla="*/ 114 h 118"/>
                    <a:gd name="T48" fmla="*/ 2 w 82"/>
                    <a:gd name="T49" fmla="*/ 105 h 118"/>
                    <a:gd name="T50" fmla="*/ 0 w 82"/>
                    <a:gd name="T51" fmla="*/ 93 h 118"/>
                    <a:gd name="T52" fmla="*/ 3 w 82"/>
                    <a:gd name="T53" fmla="*/ 78 h 118"/>
                    <a:gd name="T54" fmla="*/ 11 w 82"/>
                    <a:gd name="T55" fmla="*/ 68 h 118"/>
                    <a:gd name="T56" fmla="*/ 23 w 82"/>
                    <a:gd name="T57" fmla="*/ 62 h 11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2"/>
                    <a:gd name="T88" fmla="*/ 0 h 118"/>
                    <a:gd name="T89" fmla="*/ 82 w 82"/>
                    <a:gd name="T90" fmla="*/ 118 h 11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2" h="118">
                      <a:moveTo>
                        <a:pt x="23" y="62"/>
                      </a:moveTo>
                      <a:lnTo>
                        <a:pt x="29" y="59"/>
                      </a:lnTo>
                      <a:lnTo>
                        <a:pt x="37" y="53"/>
                      </a:lnTo>
                      <a:lnTo>
                        <a:pt x="46" y="44"/>
                      </a:lnTo>
                      <a:lnTo>
                        <a:pt x="53" y="34"/>
                      </a:lnTo>
                      <a:lnTo>
                        <a:pt x="62" y="25"/>
                      </a:lnTo>
                      <a:lnTo>
                        <a:pt x="70" y="14"/>
                      </a:lnTo>
                      <a:lnTo>
                        <a:pt x="76" y="7"/>
                      </a:lnTo>
                      <a:lnTo>
                        <a:pt x="79" y="2"/>
                      </a:lnTo>
                      <a:lnTo>
                        <a:pt x="82" y="0"/>
                      </a:lnTo>
                      <a:lnTo>
                        <a:pt x="82" y="3"/>
                      </a:lnTo>
                      <a:lnTo>
                        <a:pt x="82" y="14"/>
                      </a:lnTo>
                      <a:lnTo>
                        <a:pt x="80" y="30"/>
                      </a:lnTo>
                      <a:lnTo>
                        <a:pt x="77" y="46"/>
                      </a:lnTo>
                      <a:lnTo>
                        <a:pt x="70" y="59"/>
                      </a:lnTo>
                      <a:lnTo>
                        <a:pt x="61" y="68"/>
                      </a:lnTo>
                      <a:lnTo>
                        <a:pt x="52" y="73"/>
                      </a:lnTo>
                      <a:lnTo>
                        <a:pt x="47" y="78"/>
                      </a:lnTo>
                      <a:lnTo>
                        <a:pt x="44" y="89"/>
                      </a:lnTo>
                      <a:lnTo>
                        <a:pt x="44" y="102"/>
                      </a:lnTo>
                      <a:lnTo>
                        <a:pt x="44" y="111"/>
                      </a:lnTo>
                      <a:lnTo>
                        <a:pt x="38" y="116"/>
                      </a:lnTo>
                      <a:lnTo>
                        <a:pt x="26" y="118"/>
                      </a:lnTo>
                      <a:lnTo>
                        <a:pt x="11" y="114"/>
                      </a:lnTo>
                      <a:lnTo>
                        <a:pt x="2" y="105"/>
                      </a:lnTo>
                      <a:lnTo>
                        <a:pt x="0" y="93"/>
                      </a:lnTo>
                      <a:lnTo>
                        <a:pt x="3" y="78"/>
                      </a:lnTo>
                      <a:lnTo>
                        <a:pt x="11" y="68"/>
                      </a:lnTo>
                      <a:lnTo>
                        <a:pt x="23" y="6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6"/>
                <p:cNvSpPr>
                  <a:spLocks/>
                </p:cNvSpPr>
                <p:nvPr/>
              </p:nvSpPr>
              <p:spPr bwMode="auto">
                <a:xfrm>
                  <a:off x="1246" y="2714"/>
                  <a:ext cx="64" cy="96"/>
                </a:xfrm>
                <a:custGeom>
                  <a:avLst/>
                  <a:gdLst>
                    <a:gd name="T0" fmla="*/ 3 w 64"/>
                    <a:gd name="T1" fmla="*/ 0 h 96"/>
                    <a:gd name="T2" fmla="*/ 12 w 64"/>
                    <a:gd name="T3" fmla="*/ 7 h 96"/>
                    <a:gd name="T4" fmla="*/ 21 w 64"/>
                    <a:gd name="T5" fmla="*/ 21 h 96"/>
                    <a:gd name="T6" fmla="*/ 28 w 64"/>
                    <a:gd name="T7" fmla="*/ 36 h 96"/>
                    <a:gd name="T8" fmla="*/ 34 w 64"/>
                    <a:gd name="T9" fmla="*/ 43 h 96"/>
                    <a:gd name="T10" fmla="*/ 42 w 64"/>
                    <a:gd name="T11" fmla="*/ 43 h 96"/>
                    <a:gd name="T12" fmla="*/ 51 w 64"/>
                    <a:gd name="T13" fmla="*/ 43 h 96"/>
                    <a:gd name="T14" fmla="*/ 60 w 64"/>
                    <a:gd name="T15" fmla="*/ 45 h 96"/>
                    <a:gd name="T16" fmla="*/ 64 w 64"/>
                    <a:gd name="T17" fmla="*/ 50 h 96"/>
                    <a:gd name="T18" fmla="*/ 64 w 64"/>
                    <a:gd name="T19" fmla="*/ 59 h 96"/>
                    <a:gd name="T20" fmla="*/ 61 w 64"/>
                    <a:gd name="T21" fmla="*/ 68 h 96"/>
                    <a:gd name="T22" fmla="*/ 55 w 64"/>
                    <a:gd name="T23" fmla="*/ 79 h 96"/>
                    <a:gd name="T24" fmla="*/ 49 w 64"/>
                    <a:gd name="T25" fmla="*/ 88 h 96"/>
                    <a:gd name="T26" fmla="*/ 43 w 64"/>
                    <a:gd name="T27" fmla="*/ 93 h 96"/>
                    <a:gd name="T28" fmla="*/ 37 w 64"/>
                    <a:gd name="T29" fmla="*/ 96 h 96"/>
                    <a:gd name="T30" fmla="*/ 30 w 64"/>
                    <a:gd name="T31" fmla="*/ 95 h 96"/>
                    <a:gd name="T32" fmla="*/ 24 w 64"/>
                    <a:gd name="T33" fmla="*/ 88 h 96"/>
                    <a:gd name="T34" fmla="*/ 19 w 64"/>
                    <a:gd name="T35" fmla="*/ 77 h 96"/>
                    <a:gd name="T36" fmla="*/ 16 w 64"/>
                    <a:gd name="T37" fmla="*/ 66 h 96"/>
                    <a:gd name="T38" fmla="*/ 15 w 64"/>
                    <a:gd name="T39" fmla="*/ 55 h 96"/>
                    <a:gd name="T40" fmla="*/ 15 w 64"/>
                    <a:gd name="T41" fmla="*/ 48 h 96"/>
                    <a:gd name="T42" fmla="*/ 13 w 64"/>
                    <a:gd name="T43" fmla="*/ 39 h 96"/>
                    <a:gd name="T44" fmla="*/ 9 w 64"/>
                    <a:gd name="T45" fmla="*/ 28 h 96"/>
                    <a:gd name="T46" fmla="*/ 3 w 64"/>
                    <a:gd name="T47" fmla="*/ 21 h 96"/>
                    <a:gd name="T48" fmla="*/ 0 w 64"/>
                    <a:gd name="T49" fmla="*/ 18 h 96"/>
                    <a:gd name="T50" fmla="*/ 3 w 64"/>
                    <a:gd name="T51" fmla="*/ 0 h 9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4"/>
                    <a:gd name="T79" fmla="*/ 0 h 96"/>
                    <a:gd name="T80" fmla="*/ 64 w 64"/>
                    <a:gd name="T81" fmla="*/ 96 h 9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4" h="96">
                      <a:moveTo>
                        <a:pt x="3" y="0"/>
                      </a:moveTo>
                      <a:lnTo>
                        <a:pt x="12" y="7"/>
                      </a:lnTo>
                      <a:lnTo>
                        <a:pt x="21" y="21"/>
                      </a:lnTo>
                      <a:lnTo>
                        <a:pt x="28" y="36"/>
                      </a:lnTo>
                      <a:lnTo>
                        <a:pt x="34" y="43"/>
                      </a:lnTo>
                      <a:lnTo>
                        <a:pt x="42" y="43"/>
                      </a:lnTo>
                      <a:lnTo>
                        <a:pt x="51" y="43"/>
                      </a:lnTo>
                      <a:lnTo>
                        <a:pt x="60" y="45"/>
                      </a:lnTo>
                      <a:lnTo>
                        <a:pt x="64" y="50"/>
                      </a:lnTo>
                      <a:lnTo>
                        <a:pt x="64" y="59"/>
                      </a:lnTo>
                      <a:lnTo>
                        <a:pt x="61" y="68"/>
                      </a:lnTo>
                      <a:lnTo>
                        <a:pt x="55" y="79"/>
                      </a:lnTo>
                      <a:lnTo>
                        <a:pt x="49" y="88"/>
                      </a:lnTo>
                      <a:lnTo>
                        <a:pt x="43" y="93"/>
                      </a:lnTo>
                      <a:lnTo>
                        <a:pt x="37" y="96"/>
                      </a:lnTo>
                      <a:lnTo>
                        <a:pt x="30" y="95"/>
                      </a:lnTo>
                      <a:lnTo>
                        <a:pt x="24" y="88"/>
                      </a:lnTo>
                      <a:lnTo>
                        <a:pt x="19" y="77"/>
                      </a:lnTo>
                      <a:lnTo>
                        <a:pt x="16" y="66"/>
                      </a:lnTo>
                      <a:lnTo>
                        <a:pt x="15" y="55"/>
                      </a:lnTo>
                      <a:lnTo>
                        <a:pt x="15" y="48"/>
                      </a:lnTo>
                      <a:lnTo>
                        <a:pt x="13" y="39"/>
                      </a:lnTo>
                      <a:lnTo>
                        <a:pt x="9" y="28"/>
                      </a:lnTo>
                      <a:lnTo>
                        <a:pt x="3" y="21"/>
                      </a:lnTo>
                      <a:lnTo>
                        <a:pt x="0" y="1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4241" y="836"/>
                <a:ext cx="995" cy="2221"/>
                <a:chOff x="4080" y="924"/>
                <a:chExt cx="852" cy="1636"/>
              </a:xfrm>
            </p:grpSpPr>
            <p:sp>
              <p:nvSpPr>
                <p:cNvPr id="12" name="Freeform 18"/>
                <p:cNvSpPr>
                  <a:spLocks/>
                </p:cNvSpPr>
                <p:nvPr/>
              </p:nvSpPr>
              <p:spPr bwMode="auto">
                <a:xfrm>
                  <a:off x="4198" y="1402"/>
                  <a:ext cx="732" cy="517"/>
                </a:xfrm>
                <a:custGeom>
                  <a:avLst/>
                  <a:gdLst/>
                  <a:ahLst/>
                  <a:cxnLst>
                    <a:cxn ang="0">
                      <a:pos x="100" y="5"/>
                    </a:cxn>
                    <a:cxn ang="0">
                      <a:pos x="87" y="32"/>
                    </a:cxn>
                    <a:cxn ang="0">
                      <a:pos x="68" y="41"/>
                    </a:cxn>
                    <a:cxn ang="0">
                      <a:pos x="36" y="34"/>
                    </a:cxn>
                    <a:cxn ang="0">
                      <a:pos x="19" y="27"/>
                    </a:cxn>
                    <a:cxn ang="0">
                      <a:pos x="3" y="55"/>
                    </a:cxn>
                    <a:cxn ang="0">
                      <a:pos x="9" y="111"/>
                    </a:cxn>
                    <a:cxn ang="0">
                      <a:pos x="28" y="148"/>
                    </a:cxn>
                    <a:cxn ang="0">
                      <a:pos x="48" y="156"/>
                    </a:cxn>
                    <a:cxn ang="0">
                      <a:pos x="72" y="147"/>
                    </a:cxn>
                    <a:cxn ang="0">
                      <a:pos x="95" y="116"/>
                    </a:cxn>
                    <a:cxn ang="0">
                      <a:pos x="125" y="70"/>
                    </a:cxn>
                    <a:cxn ang="0">
                      <a:pos x="155" y="41"/>
                    </a:cxn>
                    <a:cxn ang="0">
                      <a:pos x="183" y="36"/>
                    </a:cxn>
                    <a:cxn ang="0">
                      <a:pos x="210" y="43"/>
                    </a:cxn>
                    <a:cxn ang="0">
                      <a:pos x="230" y="64"/>
                    </a:cxn>
                    <a:cxn ang="0">
                      <a:pos x="252" y="100"/>
                    </a:cxn>
                    <a:cxn ang="0">
                      <a:pos x="269" y="129"/>
                    </a:cxn>
                    <a:cxn ang="0">
                      <a:pos x="311" y="88"/>
                    </a:cxn>
                    <a:cxn ang="0">
                      <a:pos x="331" y="132"/>
                    </a:cxn>
                    <a:cxn ang="0">
                      <a:pos x="364" y="80"/>
                    </a:cxn>
                    <a:cxn ang="0">
                      <a:pos x="390" y="27"/>
                    </a:cxn>
                    <a:cxn ang="0">
                      <a:pos x="409" y="36"/>
                    </a:cxn>
                    <a:cxn ang="0">
                      <a:pos x="431" y="46"/>
                    </a:cxn>
                    <a:cxn ang="0">
                      <a:pos x="455" y="54"/>
                    </a:cxn>
                    <a:cxn ang="0">
                      <a:pos x="467" y="55"/>
                    </a:cxn>
                    <a:cxn ang="0">
                      <a:pos x="500" y="66"/>
                    </a:cxn>
                    <a:cxn ang="0">
                      <a:pos x="529" y="98"/>
                    </a:cxn>
                    <a:cxn ang="0">
                      <a:pos x="530" y="118"/>
                    </a:cxn>
                    <a:cxn ang="0">
                      <a:pos x="500" y="122"/>
                    </a:cxn>
                    <a:cxn ang="0">
                      <a:pos x="474" y="120"/>
                    </a:cxn>
                    <a:cxn ang="0">
                      <a:pos x="449" y="113"/>
                    </a:cxn>
                    <a:cxn ang="0">
                      <a:pos x="420" y="114"/>
                    </a:cxn>
                    <a:cxn ang="0">
                      <a:pos x="394" y="125"/>
                    </a:cxn>
                    <a:cxn ang="0">
                      <a:pos x="369" y="172"/>
                    </a:cxn>
                    <a:cxn ang="0">
                      <a:pos x="382" y="182"/>
                    </a:cxn>
                    <a:cxn ang="0">
                      <a:pos x="420" y="197"/>
                    </a:cxn>
                    <a:cxn ang="0">
                      <a:pos x="431" y="225"/>
                    </a:cxn>
                    <a:cxn ang="0">
                      <a:pos x="417" y="267"/>
                    </a:cxn>
                    <a:cxn ang="0">
                      <a:pos x="435" y="293"/>
                    </a:cxn>
                    <a:cxn ang="0">
                      <a:pos x="462" y="327"/>
                    </a:cxn>
                    <a:cxn ang="0">
                      <a:pos x="482" y="372"/>
                    </a:cxn>
                    <a:cxn ang="0">
                      <a:pos x="497" y="412"/>
                    </a:cxn>
                    <a:cxn ang="0">
                      <a:pos x="521" y="467"/>
                    </a:cxn>
                    <a:cxn ang="0">
                      <a:pos x="544" y="490"/>
                    </a:cxn>
                    <a:cxn ang="0">
                      <a:pos x="576" y="517"/>
                    </a:cxn>
                    <a:cxn ang="0">
                      <a:pos x="592" y="514"/>
                    </a:cxn>
                    <a:cxn ang="0">
                      <a:pos x="612" y="501"/>
                    </a:cxn>
                    <a:cxn ang="0">
                      <a:pos x="624" y="480"/>
                    </a:cxn>
                    <a:cxn ang="0">
                      <a:pos x="642" y="446"/>
                    </a:cxn>
                    <a:cxn ang="0">
                      <a:pos x="665" y="417"/>
                    </a:cxn>
                    <a:cxn ang="0">
                      <a:pos x="695" y="395"/>
                    </a:cxn>
                    <a:cxn ang="0">
                      <a:pos x="689" y="379"/>
                    </a:cxn>
                    <a:cxn ang="0">
                      <a:pos x="639" y="363"/>
                    </a:cxn>
                    <a:cxn ang="0">
                      <a:pos x="600" y="342"/>
                    </a:cxn>
                    <a:cxn ang="0">
                      <a:pos x="583" y="299"/>
                    </a:cxn>
                    <a:cxn ang="0">
                      <a:pos x="612" y="272"/>
                    </a:cxn>
                    <a:cxn ang="0">
                      <a:pos x="638" y="299"/>
                    </a:cxn>
                    <a:cxn ang="0">
                      <a:pos x="650" y="317"/>
                    </a:cxn>
                    <a:cxn ang="0">
                      <a:pos x="669" y="336"/>
                    </a:cxn>
                    <a:cxn ang="0">
                      <a:pos x="697" y="338"/>
                    </a:cxn>
                  </a:cxnLst>
                  <a:rect l="0" t="0" r="r" b="b"/>
                  <a:pathLst>
                    <a:path w="732" h="517">
                      <a:moveTo>
                        <a:pt x="732" y="372"/>
                      </a:moveTo>
                      <a:lnTo>
                        <a:pt x="732" y="0"/>
                      </a:lnTo>
                      <a:lnTo>
                        <a:pt x="100" y="5"/>
                      </a:lnTo>
                      <a:lnTo>
                        <a:pt x="95" y="16"/>
                      </a:lnTo>
                      <a:lnTo>
                        <a:pt x="90" y="25"/>
                      </a:lnTo>
                      <a:lnTo>
                        <a:pt x="87" y="32"/>
                      </a:lnTo>
                      <a:lnTo>
                        <a:pt x="84" y="36"/>
                      </a:lnTo>
                      <a:lnTo>
                        <a:pt x="77" y="41"/>
                      </a:lnTo>
                      <a:lnTo>
                        <a:pt x="68" y="41"/>
                      </a:lnTo>
                      <a:lnTo>
                        <a:pt x="57" y="41"/>
                      </a:lnTo>
                      <a:lnTo>
                        <a:pt x="47" y="37"/>
                      </a:lnTo>
                      <a:lnTo>
                        <a:pt x="36" y="34"/>
                      </a:lnTo>
                      <a:lnTo>
                        <a:pt x="27" y="30"/>
                      </a:lnTo>
                      <a:lnTo>
                        <a:pt x="21" y="28"/>
                      </a:lnTo>
                      <a:lnTo>
                        <a:pt x="19" y="27"/>
                      </a:lnTo>
                      <a:lnTo>
                        <a:pt x="16" y="30"/>
                      </a:lnTo>
                      <a:lnTo>
                        <a:pt x="10" y="41"/>
                      </a:lnTo>
                      <a:lnTo>
                        <a:pt x="3" y="55"/>
                      </a:lnTo>
                      <a:lnTo>
                        <a:pt x="0" y="70"/>
                      </a:lnTo>
                      <a:lnTo>
                        <a:pt x="3" y="88"/>
                      </a:lnTo>
                      <a:lnTo>
                        <a:pt x="9" y="111"/>
                      </a:lnTo>
                      <a:lnTo>
                        <a:pt x="16" y="132"/>
                      </a:lnTo>
                      <a:lnTo>
                        <a:pt x="24" y="145"/>
                      </a:lnTo>
                      <a:lnTo>
                        <a:pt x="28" y="148"/>
                      </a:lnTo>
                      <a:lnTo>
                        <a:pt x="33" y="152"/>
                      </a:lnTo>
                      <a:lnTo>
                        <a:pt x="41" y="154"/>
                      </a:lnTo>
                      <a:lnTo>
                        <a:pt x="48" y="156"/>
                      </a:lnTo>
                      <a:lnTo>
                        <a:pt x="57" y="154"/>
                      </a:lnTo>
                      <a:lnTo>
                        <a:pt x="65" y="152"/>
                      </a:lnTo>
                      <a:lnTo>
                        <a:pt x="72" y="147"/>
                      </a:lnTo>
                      <a:lnTo>
                        <a:pt x="80" y="139"/>
                      </a:lnTo>
                      <a:lnTo>
                        <a:pt x="86" y="129"/>
                      </a:lnTo>
                      <a:lnTo>
                        <a:pt x="95" y="116"/>
                      </a:lnTo>
                      <a:lnTo>
                        <a:pt x="104" y="100"/>
                      </a:lnTo>
                      <a:lnTo>
                        <a:pt x="115" y="84"/>
                      </a:lnTo>
                      <a:lnTo>
                        <a:pt x="125" y="70"/>
                      </a:lnTo>
                      <a:lnTo>
                        <a:pt x="136" y="57"/>
                      </a:lnTo>
                      <a:lnTo>
                        <a:pt x="146" y="46"/>
                      </a:lnTo>
                      <a:lnTo>
                        <a:pt x="155" y="41"/>
                      </a:lnTo>
                      <a:lnTo>
                        <a:pt x="165" y="37"/>
                      </a:lnTo>
                      <a:lnTo>
                        <a:pt x="174" y="37"/>
                      </a:lnTo>
                      <a:lnTo>
                        <a:pt x="183" y="36"/>
                      </a:lnTo>
                      <a:lnTo>
                        <a:pt x="192" y="37"/>
                      </a:lnTo>
                      <a:lnTo>
                        <a:pt x="201" y="39"/>
                      </a:lnTo>
                      <a:lnTo>
                        <a:pt x="210" y="43"/>
                      </a:lnTo>
                      <a:lnTo>
                        <a:pt x="217" y="48"/>
                      </a:lnTo>
                      <a:lnTo>
                        <a:pt x="223" y="55"/>
                      </a:lnTo>
                      <a:lnTo>
                        <a:pt x="230" y="64"/>
                      </a:lnTo>
                      <a:lnTo>
                        <a:pt x="237" y="75"/>
                      </a:lnTo>
                      <a:lnTo>
                        <a:pt x="245" y="88"/>
                      </a:lnTo>
                      <a:lnTo>
                        <a:pt x="252" y="100"/>
                      </a:lnTo>
                      <a:lnTo>
                        <a:pt x="260" y="111"/>
                      </a:lnTo>
                      <a:lnTo>
                        <a:pt x="266" y="122"/>
                      </a:lnTo>
                      <a:lnTo>
                        <a:pt x="269" y="129"/>
                      </a:lnTo>
                      <a:lnTo>
                        <a:pt x="270" y="130"/>
                      </a:lnTo>
                      <a:lnTo>
                        <a:pt x="279" y="98"/>
                      </a:lnTo>
                      <a:lnTo>
                        <a:pt x="311" y="88"/>
                      </a:lnTo>
                      <a:lnTo>
                        <a:pt x="323" y="145"/>
                      </a:lnTo>
                      <a:lnTo>
                        <a:pt x="325" y="141"/>
                      </a:lnTo>
                      <a:lnTo>
                        <a:pt x="331" y="132"/>
                      </a:lnTo>
                      <a:lnTo>
                        <a:pt x="340" y="118"/>
                      </a:lnTo>
                      <a:lnTo>
                        <a:pt x="350" y="102"/>
                      </a:lnTo>
                      <a:lnTo>
                        <a:pt x="364" y="80"/>
                      </a:lnTo>
                      <a:lnTo>
                        <a:pt x="376" y="55"/>
                      </a:lnTo>
                      <a:lnTo>
                        <a:pt x="385" y="36"/>
                      </a:lnTo>
                      <a:lnTo>
                        <a:pt x="390" y="27"/>
                      </a:lnTo>
                      <a:lnTo>
                        <a:pt x="393" y="28"/>
                      </a:lnTo>
                      <a:lnTo>
                        <a:pt x="400" y="30"/>
                      </a:lnTo>
                      <a:lnTo>
                        <a:pt x="409" y="36"/>
                      </a:lnTo>
                      <a:lnTo>
                        <a:pt x="418" y="41"/>
                      </a:lnTo>
                      <a:lnTo>
                        <a:pt x="424" y="45"/>
                      </a:lnTo>
                      <a:lnTo>
                        <a:pt x="431" y="46"/>
                      </a:lnTo>
                      <a:lnTo>
                        <a:pt x="440" y="50"/>
                      </a:lnTo>
                      <a:lnTo>
                        <a:pt x="447" y="52"/>
                      </a:lnTo>
                      <a:lnTo>
                        <a:pt x="455" y="54"/>
                      </a:lnTo>
                      <a:lnTo>
                        <a:pt x="461" y="54"/>
                      </a:lnTo>
                      <a:lnTo>
                        <a:pt x="465" y="55"/>
                      </a:lnTo>
                      <a:lnTo>
                        <a:pt x="467" y="55"/>
                      </a:lnTo>
                      <a:lnTo>
                        <a:pt x="473" y="57"/>
                      </a:lnTo>
                      <a:lnTo>
                        <a:pt x="485" y="61"/>
                      </a:lnTo>
                      <a:lnTo>
                        <a:pt x="500" y="66"/>
                      </a:lnTo>
                      <a:lnTo>
                        <a:pt x="511" y="73"/>
                      </a:lnTo>
                      <a:lnTo>
                        <a:pt x="518" y="84"/>
                      </a:lnTo>
                      <a:lnTo>
                        <a:pt x="529" y="98"/>
                      </a:lnTo>
                      <a:lnTo>
                        <a:pt x="538" y="111"/>
                      </a:lnTo>
                      <a:lnTo>
                        <a:pt x="542" y="116"/>
                      </a:lnTo>
                      <a:lnTo>
                        <a:pt x="530" y="118"/>
                      </a:lnTo>
                      <a:lnTo>
                        <a:pt x="520" y="120"/>
                      </a:lnTo>
                      <a:lnTo>
                        <a:pt x="509" y="122"/>
                      </a:lnTo>
                      <a:lnTo>
                        <a:pt x="500" y="122"/>
                      </a:lnTo>
                      <a:lnTo>
                        <a:pt x="491" y="122"/>
                      </a:lnTo>
                      <a:lnTo>
                        <a:pt x="482" y="122"/>
                      </a:lnTo>
                      <a:lnTo>
                        <a:pt x="474" y="120"/>
                      </a:lnTo>
                      <a:lnTo>
                        <a:pt x="467" y="116"/>
                      </a:lnTo>
                      <a:lnTo>
                        <a:pt x="458" y="113"/>
                      </a:lnTo>
                      <a:lnTo>
                        <a:pt x="449" y="113"/>
                      </a:lnTo>
                      <a:lnTo>
                        <a:pt x="440" y="113"/>
                      </a:lnTo>
                      <a:lnTo>
                        <a:pt x="431" y="113"/>
                      </a:lnTo>
                      <a:lnTo>
                        <a:pt x="420" y="114"/>
                      </a:lnTo>
                      <a:lnTo>
                        <a:pt x="411" y="118"/>
                      </a:lnTo>
                      <a:lnTo>
                        <a:pt x="402" y="122"/>
                      </a:lnTo>
                      <a:lnTo>
                        <a:pt x="394" y="125"/>
                      </a:lnTo>
                      <a:lnTo>
                        <a:pt x="382" y="139"/>
                      </a:lnTo>
                      <a:lnTo>
                        <a:pt x="373" y="156"/>
                      </a:lnTo>
                      <a:lnTo>
                        <a:pt x="369" y="172"/>
                      </a:lnTo>
                      <a:lnTo>
                        <a:pt x="367" y="177"/>
                      </a:lnTo>
                      <a:lnTo>
                        <a:pt x="372" y="179"/>
                      </a:lnTo>
                      <a:lnTo>
                        <a:pt x="382" y="182"/>
                      </a:lnTo>
                      <a:lnTo>
                        <a:pt x="397" y="188"/>
                      </a:lnTo>
                      <a:lnTo>
                        <a:pt x="411" y="191"/>
                      </a:lnTo>
                      <a:lnTo>
                        <a:pt x="420" y="197"/>
                      </a:lnTo>
                      <a:lnTo>
                        <a:pt x="426" y="202"/>
                      </a:lnTo>
                      <a:lnTo>
                        <a:pt x="429" y="213"/>
                      </a:lnTo>
                      <a:lnTo>
                        <a:pt x="431" y="225"/>
                      </a:lnTo>
                      <a:lnTo>
                        <a:pt x="427" y="240"/>
                      </a:lnTo>
                      <a:lnTo>
                        <a:pt x="423" y="256"/>
                      </a:lnTo>
                      <a:lnTo>
                        <a:pt x="417" y="267"/>
                      </a:lnTo>
                      <a:lnTo>
                        <a:pt x="414" y="272"/>
                      </a:lnTo>
                      <a:lnTo>
                        <a:pt x="423" y="281"/>
                      </a:lnTo>
                      <a:lnTo>
                        <a:pt x="435" y="293"/>
                      </a:lnTo>
                      <a:lnTo>
                        <a:pt x="446" y="310"/>
                      </a:lnTo>
                      <a:lnTo>
                        <a:pt x="450" y="320"/>
                      </a:lnTo>
                      <a:lnTo>
                        <a:pt x="462" y="327"/>
                      </a:lnTo>
                      <a:lnTo>
                        <a:pt x="471" y="342"/>
                      </a:lnTo>
                      <a:lnTo>
                        <a:pt x="479" y="358"/>
                      </a:lnTo>
                      <a:lnTo>
                        <a:pt x="482" y="372"/>
                      </a:lnTo>
                      <a:lnTo>
                        <a:pt x="485" y="381"/>
                      </a:lnTo>
                      <a:lnTo>
                        <a:pt x="489" y="395"/>
                      </a:lnTo>
                      <a:lnTo>
                        <a:pt x="497" y="412"/>
                      </a:lnTo>
                      <a:lnTo>
                        <a:pt x="505" y="431"/>
                      </a:lnTo>
                      <a:lnTo>
                        <a:pt x="514" y="451"/>
                      </a:lnTo>
                      <a:lnTo>
                        <a:pt x="521" y="467"/>
                      </a:lnTo>
                      <a:lnTo>
                        <a:pt x="529" y="480"/>
                      </a:lnTo>
                      <a:lnTo>
                        <a:pt x="533" y="485"/>
                      </a:lnTo>
                      <a:lnTo>
                        <a:pt x="544" y="490"/>
                      </a:lnTo>
                      <a:lnTo>
                        <a:pt x="556" y="501"/>
                      </a:lnTo>
                      <a:lnTo>
                        <a:pt x="568" y="512"/>
                      </a:lnTo>
                      <a:lnTo>
                        <a:pt x="576" y="517"/>
                      </a:lnTo>
                      <a:lnTo>
                        <a:pt x="580" y="517"/>
                      </a:lnTo>
                      <a:lnTo>
                        <a:pt x="585" y="517"/>
                      </a:lnTo>
                      <a:lnTo>
                        <a:pt x="592" y="514"/>
                      </a:lnTo>
                      <a:lnTo>
                        <a:pt x="598" y="510"/>
                      </a:lnTo>
                      <a:lnTo>
                        <a:pt x="606" y="506"/>
                      </a:lnTo>
                      <a:lnTo>
                        <a:pt x="612" y="501"/>
                      </a:lnTo>
                      <a:lnTo>
                        <a:pt x="618" y="494"/>
                      </a:lnTo>
                      <a:lnTo>
                        <a:pt x="621" y="487"/>
                      </a:lnTo>
                      <a:lnTo>
                        <a:pt x="624" y="480"/>
                      </a:lnTo>
                      <a:lnTo>
                        <a:pt x="629" y="469"/>
                      </a:lnTo>
                      <a:lnTo>
                        <a:pt x="636" y="458"/>
                      </a:lnTo>
                      <a:lnTo>
                        <a:pt x="642" y="446"/>
                      </a:lnTo>
                      <a:lnTo>
                        <a:pt x="650" y="435"/>
                      </a:lnTo>
                      <a:lnTo>
                        <a:pt x="657" y="424"/>
                      </a:lnTo>
                      <a:lnTo>
                        <a:pt x="665" y="417"/>
                      </a:lnTo>
                      <a:lnTo>
                        <a:pt x="671" y="412"/>
                      </a:lnTo>
                      <a:lnTo>
                        <a:pt x="683" y="404"/>
                      </a:lnTo>
                      <a:lnTo>
                        <a:pt x="695" y="395"/>
                      </a:lnTo>
                      <a:lnTo>
                        <a:pt x="703" y="388"/>
                      </a:lnTo>
                      <a:lnTo>
                        <a:pt x="706" y="385"/>
                      </a:lnTo>
                      <a:lnTo>
                        <a:pt x="689" y="379"/>
                      </a:lnTo>
                      <a:lnTo>
                        <a:pt x="672" y="374"/>
                      </a:lnTo>
                      <a:lnTo>
                        <a:pt x="656" y="369"/>
                      </a:lnTo>
                      <a:lnTo>
                        <a:pt x="639" y="363"/>
                      </a:lnTo>
                      <a:lnTo>
                        <a:pt x="624" y="356"/>
                      </a:lnTo>
                      <a:lnTo>
                        <a:pt x="610" y="349"/>
                      </a:lnTo>
                      <a:lnTo>
                        <a:pt x="600" y="342"/>
                      </a:lnTo>
                      <a:lnTo>
                        <a:pt x="592" y="333"/>
                      </a:lnTo>
                      <a:lnTo>
                        <a:pt x="585" y="315"/>
                      </a:lnTo>
                      <a:lnTo>
                        <a:pt x="583" y="299"/>
                      </a:lnTo>
                      <a:lnTo>
                        <a:pt x="589" y="284"/>
                      </a:lnTo>
                      <a:lnTo>
                        <a:pt x="600" y="274"/>
                      </a:lnTo>
                      <a:lnTo>
                        <a:pt x="612" y="272"/>
                      </a:lnTo>
                      <a:lnTo>
                        <a:pt x="622" y="277"/>
                      </a:lnTo>
                      <a:lnTo>
                        <a:pt x="632" y="288"/>
                      </a:lnTo>
                      <a:lnTo>
                        <a:pt x="638" y="299"/>
                      </a:lnTo>
                      <a:lnTo>
                        <a:pt x="641" y="304"/>
                      </a:lnTo>
                      <a:lnTo>
                        <a:pt x="644" y="310"/>
                      </a:lnTo>
                      <a:lnTo>
                        <a:pt x="650" y="317"/>
                      </a:lnTo>
                      <a:lnTo>
                        <a:pt x="656" y="324"/>
                      </a:lnTo>
                      <a:lnTo>
                        <a:pt x="662" y="331"/>
                      </a:lnTo>
                      <a:lnTo>
                        <a:pt x="669" y="336"/>
                      </a:lnTo>
                      <a:lnTo>
                        <a:pt x="677" y="338"/>
                      </a:lnTo>
                      <a:lnTo>
                        <a:pt x="686" y="338"/>
                      </a:lnTo>
                      <a:lnTo>
                        <a:pt x="697" y="338"/>
                      </a:lnTo>
                      <a:lnTo>
                        <a:pt x="710" y="338"/>
                      </a:lnTo>
                      <a:lnTo>
                        <a:pt x="725" y="342"/>
                      </a:lnTo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zh-CN" altLang="en-US" sz="1800">
                    <a:solidFill>
                      <a:schemeClr val="tx1"/>
                    </a:solidFill>
                    <a:latin typeface="Arial" charset="0"/>
                    <a:ea typeface="宋体" charset="-122"/>
                  </a:endParaRPr>
                </a:p>
              </p:txBody>
            </p:sp>
            <p:sp>
              <p:nvSpPr>
                <p:cNvPr id="13" name="Freeform 19"/>
                <p:cNvSpPr>
                  <a:spLocks/>
                </p:cNvSpPr>
                <p:nvPr/>
              </p:nvSpPr>
              <p:spPr bwMode="auto">
                <a:xfrm>
                  <a:off x="4080" y="1592"/>
                  <a:ext cx="701" cy="968"/>
                </a:xfrm>
                <a:custGeom>
                  <a:avLst/>
                  <a:gdLst/>
                  <a:ahLst/>
                  <a:cxnLst>
                    <a:cxn ang="0">
                      <a:pos x="481" y="95"/>
                    </a:cxn>
                    <a:cxn ang="0">
                      <a:pos x="449" y="79"/>
                    </a:cxn>
                    <a:cxn ang="0">
                      <a:pos x="426" y="77"/>
                    </a:cxn>
                    <a:cxn ang="0">
                      <a:pos x="399" y="95"/>
                    </a:cxn>
                    <a:cxn ang="0">
                      <a:pos x="363" y="95"/>
                    </a:cxn>
                    <a:cxn ang="0">
                      <a:pos x="322" y="66"/>
                    </a:cxn>
                    <a:cxn ang="0">
                      <a:pos x="284" y="21"/>
                    </a:cxn>
                    <a:cxn ang="0">
                      <a:pos x="236" y="0"/>
                    </a:cxn>
                    <a:cxn ang="0">
                      <a:pos x="199" y="16"/>
                    </a:cxn>
                    <a:cxn ang="0">
                      <a:pos x="153" y="27"/>
                    </a:cxn>
                    <a:cxn ang="0">
                      <a:pos x="116" y="62"/>
                    </a:cxn>
                    <a:cxn ang="0">
                      <a:pos x="82" y="113"/>
                    </a:cxn>
                    <a:cxn ang="0">
                      <a:pos x="53" y="147"/>
                    </a:cxn>
                    <a:cxn ang="0">
                      <a:pos x="18" y="182"/>
                    </a:cxn>
                    <a:cxn ang="0">
                      <a:pos x="3" y="250"/>
                    </a:cxn>
                    <a:cxn ang="0">
                      <a:pos x="9" y="324"/>
                    </a:cxn>
                    <a:cxn ang="0">
                      <a:pos x="36" y="404"/>
                    </a:cxn>
                    <a:cxn ang="0">
                      <a:pos x="104" y="429"/>
                    </a:cxn>
                    <a:cxn ang="0">
                      <a:pos x="183" y="435"/>
                    </a:cxn>
                    <a:cxn ang="0">
                      <a:pos x="225" y="431"/>
                    </a:cxn>
                    <a:cxn ang="0">
                      <a:pos x="257" y="442"/>
                    </a:cxn>
                    <a:cxn ang="0">
                      <a:pos x="286" y="487"/>
                    </a:cxn>
                    <a:cxn ang="0">
                      <a:pos x="287" y="539"/>
                    </a:cxn>
                    <a:cxn ang="0">
                      <a:pos x="319" y="585"/>
                    </a:cxn>
                    <a:cxn ang="0">
                      <a:pos x="313" y="666"/>
                    </a:cxn>
                    <a:cxn ang="0">
                      <a:pos x="302" y="727"/>
                    </a:cxn>
                    <a:cxn ang="0">
                      <a:pos x="323" y="791"/>
                    </a:cxn>
                    <a:cxn ang="0">
                      <a:pos x="354" y="857"/>
                    </a:cxn>
                    <a:cxn ang="0">
                      <a:pos x="379" y="947"/>
                    </a:cxn>
                    <a:cxn ang="0">
                      <a:pos x="416" y="968"/>
                    </a:cxn>
                    <a:cxn ang="0">
                      <a:pos x="462" y="956"/>
                    </a:cxn>
                    <a:cxn ang="0">
                      <a:pos x="494" y="918"/>
                    </a:cxn>
                    <a:cxn ang="0">
                      <a:pos x="526" y="888"/>
                    </a:cxn>
                    <a:cxn ang="0">
                      <a:pos x="527" y="832"/>
                    </a:cxn>
                    <a:cxn ang="0">
                      <a:pos x="553" y="816"/>
                    </a:cxn>
                    <a:cxn ang="0">
                      <a:pos x="561" y="779"/>
                    </a:cxn>
                    <a:cxn ang="0">
                      <a:pos x="594" y="732"/>
                    </a:cxn>
                    <a:cxn ang="0">
                      <a:pos x="606" y="644"/>
                    </a:cxn>
                    <a:cxn ang="0">
                      <a:pos x="585" y="589"/>
                    </a:cxn>
                    <a:cxn ang="0">
                      <a:pos x="614" y="524"/>
                    </a:cxn>
                    <a:cxn ang="0">
                      <a:pos x="657" y="447"/>
                    </a:cxn>
                    <a:cxn ang="0">
                      <a:pos x="698" y="376"/>
                    </a:cxn>
                    <a:cxn ang="0">
                      <a:pos x="672" y="372"/>
                    </a:cxn>
                    <a:cxn ang="0">
                      <a:pos x="638" y="352"/>
                    </a:cxn>
                    <a:cxn ang="0">
                      <a:pos x="597" y="310"/>
                    </a:cxn>
                    <a:cxn ang="0">
                      <a:pos x="559" y="234"/>
                    </a:cxn>
                    <a:cxn ang="0">
                      <a:pos x="550" y="136"/>
                    </a:cxn>
                    <a:cxn ang="0">
                      <a:pos x="521" y="100"/>
                    </a:cxn>
                  </a:cxnLst>
                  <a:rect l="0" t="0" r="r" b="b"/>
                  <a:pathLst>
                    <a:path w="701" h="968">
                      <a:moveTo>
                        <a:pt x="511" y="98"/>
                      </a:moveTo>
                      <a:lnTo>
                        <a:pt x="502" y="98"/>
                      </a:lnTo>
                      <a:lnTo>
                        <a:pt x="491" y="98"/>
                      </a:lnTo>
                      <a:lnTo>
                        <a:pt x="481" y="95"/>
                      </a:lnTo>
                      <a:lnTo>
                        <a:pt x="471" y="91"/>
                      </a:lnTo>
                      <a:lnTo>
                        <a:pt x="462" y="88"/>
                      </a:lnTo>
                      <a:lnTo>
                        <a:pt x="455" y="82"/>
                      </a:lnTo>
                      <a:lnTo>
                        <a:pt x="449" y="79"/>
                      </a:lnTo>
                      <a:lnTo>
                        <a:pt x="443" y="75"/>
                      </a:lnTo>
                      <a:lnTo>
                        <a:pt x="438" y="73"/>
                      </a:lnTo>
                      <a:lnTo>
                        <a:pt x="432" y="73"/>
                      </a:lnTo>
                      <a:lnTo>
                        <a:pt x="426" y="77"/>
                      </a:lnTo>
                      <a:lnTo>
                        <a:pt x="420" y="80"/>
                      </a:lnTo>
                      <a:lnTo>
                        <a:pt x="413" y="86"/>
                      </a:lnTo>
                      <a:lnTo>
                        <a:pt x="406" y="91"/>
                      </a:lnTo>
                      <a:lnTo>
                        <a:pt x="399" y="95"/>
                      </a:lnTo>
                      <a:lnTo>
                        <a:pt x="391" y="98"/>
                      </a:lnTo>
                      <a:lnTo>
                        <a:pt x="384" y="98"/>
                      </a:lnTo>
                      <a:lnTo>
                        <a:pt x="373" y="96"/>
                      </a:lnTo>
                      <a:lnTo>
                        <a:pt x="363" y="95"/>
                      </a:lnTo>
                      <a:lnTo>
                        <a:pt x="352" y="89"/>
                      </a:lnTo>
                      <a:lnTo>
                        <a:pt x="342" y="82"/>
                      </a:lnTo>
                      <a:lnTo>
                        <a:pt x="331" y="75"/>
                      </a:lnTo>
                      <a:lnTo>
                        <a:pt x="322" y="66"/>
                      </a:lnTo>
                      <a:lnTo>
                        <a:pt x="316" y="55"/>
                      </a:lnTo>
                      <a:lnTo>
                        <a:pt x="308" y="45"/>
                      </a:lnTo>
                      <a:lnTo>
                        <a:pt x="298" y="32"/>
                      </a:lnTo>
                      <a:lnTo>
                        <a:pt x="284" y="21"/>
                      </a:lnTo>
                      <a:lnTo>
                        <a:pt x="272" y="12"/>
                      </a:lnTo>
                      <a:lnTo>
                        <a:pt x="258" y="5"/>
                      </a:lnTo>
                      <a:lnTo>
                        <a:pt x="246" y="0"/>
                      </a:lnTo>
                      <a:lnTo>
                        <a:pt x="236" y="0"/>
                      </a:lnTo>
                      <a:lnTo>
                        <a:pt x="228" y="3"/>
                      </a:lnTo>
                      <a:lnTo>
                        <a:pt x="221" y="9"/>
                      </a:lnTo>
                      <a:lnTo>
                        <a:pt x="212" y="14"/>
                      </a:lnTo>
                      <a:lnTo>
                        <a:pt x="199" y="16"/>
                      </a:lnTo>
                      <a:lnTo>
                        <a:pt x="187" y="18"/>
                      </a:lnTo>
                      <a:lnTo>
                        <a:pt x="175" y="20"/>
                      </a:lnTo>
                      <a:lnTo>
                        <a:pt x="163" y="21"/>
                      </a:lnTo>
                      <a:lnTo>
                        <a:pt x="153" y="27"/>
                      </a:lnTo>
                      <a:lnTo>
                        <a:pt x="144" y="32"/>
                      </a:lnTo>
                      <a:lnTo>
                        <a:pt x="136" y="39"/>
                      </a:lnTo>
                      <a:lnTo>
                        <a:pt x="127" y="50"/>
                      </a:lnTo>
                      <a:lnTo>
                        <a:pt x="116" y="62"/>
                      </a:lnTo>
                      <a:lnTo>
                        <a:pt x="107" y="75"/>
                      </a:lnTo>
                      <a:lnTo>
                        <a:pt x="98" y="88"/>
                      </a:lnTo>
                      <a:lnTo>
                        <a:pt x="89" y="100"/>
                      </a:lnTo>
                      <a:lnTo>
                        <a:pt x="82" y="113"/>
                      </a:lnTo>
                      <a:lnTo>
                        <a:pt x="77" y="122"/>
                      </a:lnTo>
                      <a:lnTo>
                        <a:pt x="71" y="131"/>
                      </a:lnTo>
                      <a:lnTo>
                        <a:pt x="62" y="138"/>
                      </a:lnTo>
                      <a:lnTo>
                        <a:pt x="53" y="147"/>
                      </a:lnTo>
                      <a:lnTo>
                        <a:pt x="42" y="156"/>
                      </a:lnTo>
                      <a:lnTo>
                        <a:pt x="33" y="165"/>
                      </a:lnTo>
                      <a:lnTo>
                        <a:pt x="24" y="173"/>
                      </a:lnTo>
                      <a:lnTo>
                        <a:pt x="18" y="182"/>
                      </a:lnTo>
                      <a:lnTo>
                        <a:pt x="17" y="193"/>
                      </a:lnTo>
                      <a:lnTo>
                        <a:pt x="14" y="215"/>
                      </a:lnTo>
                      <a:lnTo>
                        <a:pt x="9" y="236"/>
                      </a:lnTo>
                      <a:lnTo>
                        <a:pt x="3" y="250"/>
                      </a:lnTo>
                      <a:lnTo>
                        <a:pt x="0" y="258"/>
                      </a:lnTo>
                      <a:lnTo>
                        <a:pt x="1" y="268"/>
                      </a:lnTo>
                      <a:lnTo>
                        <a:pt x="4" y="295"/>
                      </a:lnTo>
                      <a:lnTo>
                        <a:pt x="9" y="324"/>
                      </a:lnTo>
                      <a:lnTo>
                        <a:pt x="17" y="344"/>
                      </a:lnTo>
                      <a:lnTo>
                        <a:pt x="23" y="360"/>
                      </a:lnTo>
                      <a:lnTo>
                        <a:pt x="27" y="383"/>
                      </a:lnTo>
                      <a:lnTo>
                        <a:pt x="36" y="404"/>
                      </a:lnTo>
                      <a:lnTo>
                        <a:pt x="53" y="419"/>
                      </a:lnTo>
                      <a:lnTo>
                        <a:pt x="66" y="422"/>
                      </a:lnTo>
                      <a:lnTo>
                        <a:pt x="85" y="426"/>
                      </a:lnTo>
                      <a:lnTo>
                        <a:pt x="104" y="429"/>
                      </a:lnTo>
                      <a:lnTo>
                        <a:pt x="125" y="431"/>
                      </a:lnTo>
                      <a:lnTo>
                        <a:pt x="147" y="433"/>
                      </a:lnTo>
                      <a:lnTo>
                        <a:pt x="166" y="435"/>
                      </a:lnTo>
                      <a:lnTo>
                        <a:pt x="183" y="435"/>
                      </a:lnTo>
                      <a:lnTo>
                        <a:pt x="196" y="433"/>
                      </a:lnTo>
                      <a:lnTo>
                        <a:pt x="207" y="431"/>
                      </a:lnTo>
                      <a:lnTo>
                        <a:pt x="216" y="431"/>
                      </a:lnTo>
                      <a:lnTo>
                        <a:pt x="225" y="431"/>
                      </a:lnTo>
                      <a:lnTo>
                        <a:pt x="234" y="433"/>
                      </a:lnTo>
                      <a:lnTo>
                        <a:pt x="242" y="435"/>
                      </a:lnTo>
                      <a:lnTo>
                        <a:pt x="249" y="438"/>
                      </a:lnTo>
                      <a:lnTo>
                        <a:pt x="257" y="442"/>
                      </a:lnTo>
                      <a:lnTo>
                        <a:pt x="263" y="447"/>
                      </a:lnTo>
                      <a:lnTo>
                        <a:pt x="275" y="458"/>
                      </a:lnTo>
                      <a:lnTo>
                        <a:pt x="283" y="472"/>
                      </a:lnTo>
                      <a:lnTo>
                        <a:pt x="286" y="487"/>
                      </a:lnTo>
                      <a:lnTo>
                        <a:pt x="284" y="503"/>
                      </a:lnTo>
                      <a:lnTo>
                        <a:pt x="280" y="519"/>
                      </a:lnTo>
                      <a:lnTo>
                        <a:pt x="280" y="530"/>
                      </a:lnTo>
                      <a:lnTo>
                        <a:pt x="287" y="539"/>
                      </a:lnTo>
                      <a:lnTo>
                        <a:pt x="304" y="546"/>
                      </a:lnTo>
                      <a:lnTo>
                        <a:pt x="317" y="555"/>
                      </a:lnTo>
                      <a:lnTo>
                        <a:pt x="320" y="569"/>
                      </a:lnTo>
                      <a:lnTo>
                        <a:pt x="319" y="585"/>
                      </a:lnTo>
                      <a:lnTo>
                        <a:pt x="317" y="603"/>
                      </a:lnTo>
                      <a:lnTo>
                        <a:pt x="317" y="623"/>
                      </a:lnTo>
                      <a:lnTo>
                        <a:pt x="316" y="643"/>
                      </a:lnTo>
                      <a:lnTo>
                        <a:pt x="313" y="666"/>
                      </a:lnTo>
                      <a:lnTo>
                        <a:pt x="311" y="693"/>
                      </a:lnTo>
                      <a:lnTo>
                        <a:pt x="308" y="705"/>
                      </a:lnTo>
                      <a:lnTo>
                        <a:pt x="304" y="716"/>
                      </a:lnTo>
                      <a:lnTo>
                        <a:pt x="302" y="727"/>
                      </a:lnTo>
                      <a:lnTo>
                        <a:pt x="307" y="745"/>
                      </a:lnTo>
                      <a:lnTo>
                        <a:pt x="311" y="755"/>
                      </a:lnTo>
                      <a:lnTo>
                        <a:pt x="317" y="773"/>
                      </a:lnTo>
                      <a:lnTo>
                        <a:pt x="323" y="791"/>
                      </a:lnTo>
                      <a:lnTo>
                        <a:pt x="329" y="804"/>
                      </a:lnTo>
                      <a:lnTo>
                        <a:pt x="335" y="816"/>
                      </a:lnTo>
                      <a:lnTo>
                        <a:pt x="345" y="836"/>
                      </a:lnTo>
                      <a:lnTo>
                        <a:pt x="354" y="857"/>
                      </a:lnTo>
                      <a:lnTo>
                        <a:pt x="360" y="873"/>
                      </a:lnTo>
                      <a:lnTo>
                        <a:pt x="364" y="893"/>
                      </a:lnTo>
                      <a:lnTo>
                        <a:pt x="370" y="922"/>
                      </a:lnTo>
                      <a:lnTo>
                        <a:pt x="379" y="947"/>
                      </a:lnTo>
                      <a:lnTo>
                        <a:pt x="388" y="961"/>
                      </a:lnTo>
                      <a:lnTo>
                        <a:pt x="394" y="965"/>
                      </a:lnTo>
                      <a:lnTo>
                        <a:pt x="405" y="967"/>
                      </a:lnTo>
                      <a:lnTo>
                        <a:pt x="416" y="968"/>
                      </a:lnTo>
                      <a:lnTo>
                        <a:pt x="429" y="968"/>
                      </a:lnTo>
                      <a:lnTo>
                        <a:pt x="441" y="967"/>
                      </a:lnTo>
                      <a:lnTo>
                        <a:pt x="453" y="963"/>
                      </a:lnTo>
                      <a:lnTo>
                        <a:pt x="462" y="956"/>
                      </a:lnTo>
                      <a:lnTo>
                        <a:pt x="470" y="947"/>
                      </a:lnTo>
                      <a:lnTo>
                        <a:pt x="476" y="936"/>
                      </a:lnTo>
                      <a:lnTo>
                        <a:pt x="485" y="927"/>
                      </a:lnTo>
                      <a:lnTo>
                        <a:pt x="494" y="918"/>
                      </a:lnTo>
                      <a:lnTo>
                        <a:pt x="503" y="909"/>
                      </a:lnTo>
                      <a:lnTo>
                        <a:pt x="512" y="902"/>
                      </a:lnTo>
                      <a:lnTo>
                        <a:pt x="520" y="895"/>
                      </a:lnTo>
                      <a:lnTo>
                        <a:pt x="526" y="888"/>
                      </a:lnTo>
                      <a:lnTo>
                        <a:pt x="530" y="881"/>
                      </a:lnTo>
                      <a:lnTo>
                        <a:pt x="533" y="866"/>
                      </a:lnTo>
                      <a:lnTo>
                        <a:pt x="530" y="848"/>
                      </a:lnTo>
                      <a:lnTo>
                        <a:pt x="527" y="832"/>
                      </a:lnTo>
                      <a:lnTo>
                        <a:pt x="526" y="820"/>
                      </a:lnTo>
                      <a:lnTo>
                        <a:pt x="530" y="814"/>
                      </a:lnTo>
                      <a:lnTo>
                        <a:pt x="541" y="814"/>
                      </a:lnTo>
                      <a:lnTo>
                        <a:pt x="553" y="816"/>
                      </a:lnTo>
                      <a:lnTo>
                        <a:pt x="562" y="814"/>
                      </a:lnTo>
                      <a:lnTo>
                        <a:pt x="564" y="807"/>
                      </a:lnTo>
                      <a:lnTo>
                        <a:pt x="562" y="795"/>
                      </a:lnTo>
                      <a:lnTo>
                        <a:pt x="561" y="779"/>
                      </a:lnTo>
                      <a:lnTo>
                        <a:pt x="562" y="762"/>
                      </a:lnTo>
                      <a:lnTo>
                        <a:pt x="570" y="752"/>
                      </a:lnTo>
                      <a:lnTo>
                        <a:pt x="582" y="741"/>
                      </a:lnTo>
                      <a:lnTo>
                        <a:pt x="594" y="732"/>
                      </a:lnTo>
                      <a:lnTo>
                        <a:pt x="601" y="721"/>
                      </a:lnTo>
                      <a:lnTo>
                        <a:pt x="606" y="700"/>
                      </a:lnTo>
                      <a:lnTo>
                        <a:pt x="608" y="673"/>
                      </a:lnTo>
                      <a:lnTo>
                        <a:pt x="606" y="644"/>
                      </a:lnTo>
                      <a:lnTo>
                        <a:pt x="606" y="621"/>
                      </a:lnTo>
                      <a:lnTo>
                        <a:pt x="601" y="607"/>
                      </a:lnTo>
                      <a:lnTo>
                        <a:pt x="592" y="598"/>
                      </a:lnTo>
                      <a:lnTo>
                        <a:pt x="585" y="589"/>
                      </a:lnTo>
                      <a:lnTo>
                        <a:pt x="582" y="574"/>
                      </a:lnTo>
                      <a:lnTo>
                        <a:pt x="588" y="558"/>
                      </a:lnTo>
                      <a:lnTo>
                        <a:pt x="600" y="542"/>
                      </a:lnTo>
                      <a:lnTo>
                        <a:pt x="614" y="524"/>
                      </a:lnTo>
                      <a:lnTo>
                        <a:pt x="626" y="503"/>
                      </a:lnTo>
                      <a:lnTo>
                        <a:pt x="633" y="489"/>
                      </a:lnTo>
                      <a:lnTo>
                        <a:pt x="644" y="469"/>
                      </a:lnTo>
                      <a:lnTo>
                        <a:pt x="657" y="447"/>
                      </a:lnTo>
                      <a:lnTo>
                        <a:pt x="669" y="426"/>
                      </a:lnTo>
                      <a:lnTo>
                        <a:pt x="682" y="404"/>
                      </a:lnTo>
                      <a:lnTo>
                        <a:pt x="692" y="388"/>
                      </a:lnTo>
                      <a:lnTo>
                        <a:pt x="698" y="376"/>
                      </a:lnTo>
                      <a:lnTo>
                        <a:pt x="701" y="372"/>
                      </a:lnTo>
                      <a:lnTo>
                        <a:pt x="694" y="369"/>
                      </a:lnTo>
                      <a:lnTo>
                        <a:pt x="683" y="369"/>
                      </a:lnTo>
                      <a:lnTo>
                        <a:pt x="672" y="372"/>
                      </a:lnTo>
                      <a:lnTo>
                        <a:pt x="662" y="372"/>
                      </a:lnTo>
                      <a:lnTo>
                        <a:pt x="656" y="369"/>
                      </a:lnTo>
                      <a:lnTo>
                        <a:pt x="648" y="361"/>
                      </a:lnTo>
                      <a:lnTo>
                        <a:pt x="638" y="352"/>
                      </a:lnTo>
                      <a:lnTo>
                        <a:pt x="627" y="344"/>
                      </a:lnTo>
                      <a:lnTo>
                        <a:pt x="617" y="333"/>
                      </a:lnTo>
                      <a:lnTo>
                        <a:pt x="606" y="320"/>
                      </a:lnTo>
                      <a:lnTo>
                        <a:pt x="597" y="310"/>
                      </a:lnTo>
                      <a:lnTo>
                        <a:pt x="589" y="301"/>
                      </a:lnTo>
                      <a:lnTo>
                        <a:pt x="577" y="281"/>
                      </a:lnTo>
                      <a:lnTo>
                        <a:pt x="568" y="258"/>
                      </a:lnTo>
                      <a:lnTo>
                        <a:pt x="559" y="234"/>
                      </a:lnTo>
                      <a:lnTo>
                        <a:pt x="555" y="211"/>
                      </a:lnTo>
                      <a:lnTo>
                        <a:pt x="552" y="186"/>
                      </a:lnTo>
                      <a:lnTo>
                        <a:pt x="550" y="157"/>
                      </a:lnTo>
                      <a:lnTo>
                        <a:pt x="550" y="136"/>
                      </a:lnTo>
                      <a:lnTo>
                        <a:pt x="550" y="127"/>
                      </a:lnTo>
                      <a:lnTo>
                        <a:pt x="544" y="116"/>
                      </a:lnTo>
                      <a:lnTo>
                        <a:pt x="533" y="107"/>
                      </a:lnTo>
                      <a:lnTo>
                        <a:pt x="521" y="100"/>
                      </a:lnTo>
                      <a:lnTo>
                        <a:pt x="511" y="9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zh-CN" altLang="en-US" sz="1800">
                    <a:solidFill>
                      <a:schemeClr val="tx1"/>
                    </a:solidFill>
                    <a:latin typeface="Arial" charset="0"/>
                    <a:ea typeface="宋体" charset="-122"/>
                  </a:endParaRPr>
                </a:p>
              </p:txBody>
            </p:sp>
            <p:sp>
              <p:nvSpPr>
                <p:cNvPr id="14" name="Freeform 20"/>
                <p:cNvSpPr>
                  <a:spLocks/>
                </p:cNvSpPr>
                <p:nvPr/>
              </p:nvSpPr>
              <p:spPr bwMode="auto">
                <a:xfrm>
                  <a:off x="4860" y="940"/>
                  <a:ext cx="45" cy="68"/>
                </a:xfrm>
                <a:custGeom>
                  <a:avLst/>
                  <a:gdLst>
                    <a:gd name="T0" fmla="*/ 38 w 45"/>
                    <a:gd name="T1" fmla="*/ 0 h 68"/>
                    <a:gd name="T2" fmla="*/ 36 w 45"/>
                    <a:gd name="T3" fmla="*/ 2 h 68"/>
                    <a:gd name="T4" fmla="*/ 30 w 45"/>
                    <a:gd name="T5" fmla="*/ 4 h 68"/>
                    <a:gd name="T6" fmla="*/ 22 w 45"/>
                    <a:gd name="T7" fmla="*/ 7 h 68"/>
                    <a:gd name="T8" fmla="*/ 15 w 45"/>
                    <a:gd name="T9" fmla="*/ 13 h 68"/>
                    <a:gd name="T10" fmla="*/ 7 w 45"/>
                    <a:gd name="T11" fmla="*/ 18 h 68"/>
                    <a:gd name="T12" fmla="*/ 1 w 45"/>
                    <a:gd name="T13" fmla="*/ 23 h 68"/>
                    <a:gd name="T14" fmla="*/ 0 w 45"/>
                    <a:gd name="T15" fmla="*/ 29 h 68"/>
                    <a:gd name="T16" fmla="*/ 1 w 45"/>
                    <a:gd name="T17" fmla="*/ 32 h 68"/>
                    <a:gd name="T18" fmla="*/ 13 w 45"/>
                    <a:gd name="T19" fmla="*/ 45 h 68"/>
                    <a:gd name="T20" fmla="*/ 29 w 45"/>
                    <a:gd name="T21" fmla="*/ 59 h 68"/>
                    <a:gd name="T22" fmla="*/ 41 w 45"/>
                    <a:gd name="T23" fmla="*/ 68 h 68"/>
                    <a:gd name="T24" fmla="*/ 45 w 45"/>
                    <a:gd name="T25" fmla="*/ 61 h 68"/>
                    <a:gd name="T26" fmla="*/ 44 w 45"/>
                    <a:gd name="T27" fmla="*/ 41 h 68"/>
                    <a:gd name="T28" fmla="*/ 42 w 45"/>
                    <a:gd name="T29" fmla="*/ 22 h 68"/>
                    <a:gd name="T30" fmla="*/ 39 w 45"/>
                    <a:gd name="T31" fmla="*/ 6 h 68"/>
                    <a:gd name="T32" fmla="*/ 38 w 45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5"/>
                    <a:gd name="T52" fmla="*/ 0 h 68"/>
                    <a:gd name="T53" fmla="*/ 45 w 45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5" h="68">
                      <a:moveTo>
                        <a:pt x="38" y="0"/>
                      </a:moveTo>
                      <a:lnTo>
                        <a:pt x="36" y="2"/>
                      </a:lnTo>
                      <a:lnTo>
                        <a:pt x="30" y="4"/>
                      </a:lnTo>
                      <a:lnTo>
                        <a:pt x="22" y="7"/>
                      </a:lnTo>
                      <a:lnTo>
                        <a:pt x="15" y="13"/>
                      </a:lnTo>
                      <a:lnTo>
                        <a:pt x="7" y="18"/>
                      </a:lnTo>
                      <a:lnTo>
                        <a:pt x="1" y="23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13" y="45"/>
                      </a:lnTo>
                      <a:lnTo>
                        <a:pt x="29" y="59"/>
                      </a:lnTo>
                      <a:lnTo>
                        <a:pt x="41" y="68"/>
                      </a:lnTo>
                      <a:lnTo>
                        <a:pt x="45" y="61"/>
                      </a:lnTo>
                      <a:lnTo>
                        <a:pt x="44" y="41"/>
                      </a:lnTo>
                      <a:lnTo>
                        <a:pt x="42" y="22"/>
                      </a:lnTo>
                      <a:lnTo>
                        <a:pt x="39" y="6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" name="Freeform 21"/>
                <p:cNvSpPr>
                  <a:spLocks/>
                </p:cNvSpPr>
                <p:nvPr/>
              </p:nvSpPr>
              <p:spPr bwMode="auto">
                <a:xfrm>
                  <a:off x="4175" y="1202"/>
                  <a:ext cx="124" cy="175"/>
                </a:xfrm>
                <a:custGeom>
                  <a:avLst/>
                  <a:gdLst>
                    <a:gd name="T0" fmla="*/ 2 w 124"/>
                    <a:gd name="T1" fmla="*/ 91 h 175"/>
                    <a:gd name="T2" fmla="*/ 0 w 124"/>
                    <a:gd name="T3" fmla="*/ 82 h 175"/>
                    <a:gd name="T4" fmla="*/ 3 w 124"/>
                    <a:gd name="T5" fmla="*/ 75 h 175"/>
                    <a:gd name="T6" fmla="*/ 6 w 124"/>
                    <a:gd name="T7" fmla="*/ 71 h 175"/>
                    <a:gd name="T8" fmla="*/ 12 w 124"/>
                    <a:gd name="T9" fmla="*/ 68 h 175"/>
                    <a:gd name="T10" fmla="*/ 20 w 124"/>
                    <a:gd name="T11" fmla="*/ 64 h 175"/>
                    <a:gd name="T12" fmla="*/ 27 w 124"/>
                    <a:gd name="T13" fmla="*/ 59 h 175"/>
                    <a:gd name="T14" fmla="*/ 35 w 124"/>
                    <a:gd name="T15" fmla="*/ 53 h 175"/>
                    <a:gd name="T16" fmla="*/ 41 w 124"/>
                    <a:gd name="T17" fmla="*/ 44 h 175"/>
                    <a:gd name="T18" fmla="*/ 47 w 124"/>
                    <a:gd name="T19" fmla="*/ 34 h 175"/>
                    <a:gd name="T20" fmla="*/ 53 w 124"/>
                    <a:gd name="T21" fmla="*/ 23 h 175"/>
                    <a:gd name="T22" fmla="*/ 59 w 124"/>
                    <a:gd name="T23" fmla="*/ 14 h 175"/>
                    <a:gd name="T24" fmla="*/ 67 w 124"/>
                    <a:gd name="T25" fmla="*/ 7 h 175"/>
                    <a:gd name="T26" fmla="*/ 74 w 124"/>
                    <a:gd name="T27" fmla="*/ 1 h 175"/>
                    <a:gd name="T28" fmla="*/ 82 w 124"/>
                    <a:gd name="T29" fmla="*/ 0 h 175"/>
                    <a:gd name="T30" fmla="*/ 91 w 124"/>
                    <a:gd name="T31" fmla="*/ 1 h 175"/>
                    <a:gd name="T32" fmla="*/ 101 w 124"/>
                    <a:gd name="T33" fmla="*/ 7 h 175"/>
                    <a:gd name="T34" fmla="*/ 115 w 124"/>
                    <a:gd name="T35" fmla="*/ 25 h 175"/>
                    <a:gd name="T36" fmla="*/ 121 w 124"/>
                    <a:gd name="T37" fmla="*/ 43 h 175"/>
                    <a:gd name="T38" fmla="*/ 121 w 124"/>
                    <a:gd name="T39" fmla="*/ 62 h 175"/>
                    <a:gd name="T40" fmla="*/ 123 w 124"/>
                    <a:gd name="T41" fmla="*/ 82 h 175"/>
                    <a:gd name="T42" fmla="*/ 124 w 124"/>
                    <a:gd name="T43" fmla="*/ 96 h 175"/>
                    <a:gd name="T44" fmla="*/ 121 w 124"/>
                    <a:gd name="T45" fmla="*/ 111 h 175"/>
                    <a:gd name="T46" fmla="*/ 117 w 124"/>
                    <a:gd name="T47" fmla="*/ 123 h 175"/>
                    <a:gd name="T48" fmla="*/ 112 w 124"/>
                    <a:gd name="T49" fmla="*/ 136 h 175"/>
                    <a:gd name="T50" fmla="*/ 109 w 124"/>
                    <a:gd name="T51" fmla="*/ 145 h 175"/>
                    <a:gd name="T52" fmla="*/ 104 w 124"/>
                    <a:gd name="T53" fmla="*/ 154 h 175"/>
                    <a:gd name="T54" fmla="*/ 98 w 124"/>
                    <a:gd name="T55" fmla="*/ 161 h 175"/>
                    <a:gd name="T56" fmla="*/ 91 w 124"/>
                    <a:gd name="T57" fmla="*/ 168 h 175"/>
                    <a:gd name="T58" fmla="*/ 82 w 124"/>
                    <a:gd name="T59" fmla="*/ 173 h 175"/>
                    <a:gd name="T60" fmla="*/ 76 w 124"/>
                    <a:gd name="T61" fmla="*/ 175 h 175"/>
                    <a:gd name="T62" fmla="*/ 70 w 124"/>
                    <a:gd name="T63" fmla="*/ 171 h 175"/>
                    <a:gd name="T64" fmla="*/ 65 w 124"/>
                    <a:gd name="T65" fmla="*/ 162 h 175"/>
                    <a:gd name="T66" fmla="*/ 59 w 124"/>
                    <a:gd name="T67" fmla="*/ 143 h 175"/>
                    <a:gd name="T68" fmla="*/ 56 w 124"/>
                    <a:gd name="T69" fmla="*/ 128 h 175"/>
                    <a:gd name="T70" fmla="*/ 58 w 124"/>
                    <a:gd name="T71" fmla="*/ 118 h 175"/>
                    <a:gd name="T72" fmla="*/ 70 w 124"/>
                    <a:gd name="T73" fmla="*/ 111 h 175"/>
                    <a:gd name="T74" fmla="*/ 83 w 124"/>
                    <a:gd name="T75" fmla="*/ 100 h 175"/>
                    <a:gd name="T76" fmla="*/ 92 w 124"/>
                    <a:gd name="T77" fmla="*/ 84 h 175"/>
                    <a:gd name="T78" fmla="*/ 92 w 124"/>
                    <a:gd name="T79" fmla="*/ 68 h 175"/>
                    <a:gd name="T80" fmla="*/ 85 w 124"/>
                    <a:gd name="T81" fmla="*/ 59 h 175"/>
                    <a:gd name="T82" fmla="*/ 79 w 124"/>
                    <a:gd name="T83" fmla="*/ 57 h 175"/>
                    <a:gd name="T84" fmla="*/ 71 w 124"/>
                    <a:gd name="T85" fmla="*/ 55 h 175"/>
                    <a:gd name="T86" fmla="*/ 64 w 124"/>
                    <a:gd name="T87" fmla="*/ 55 h 175"/>
                    <a:gd name="T88" fmla="*/ 56 w 124"/>
                    <a:gd name="T89" fmla="*/ 57 h 175"/>
                    <a:gd name="T90" fmla="*/ 50 w 124"/>
                    <a:gd name="T91" fmla="*/ 60 h 175"/>
                    <a:gd name="T92" fmla="*/ 44 w 124"/>
                    <a:gd name="T93" fmla="*/ 64 h 175"/>
                    <a:gd name="T94" fmla="*/ 39 w 124"/>
                    <a:gd name="T95" fmla="*/ 69 h 175"/>
                    <a:gd name="T96" fmla="*/ 36 w 124"/>
                    <a:gd name="T97" fmla="*/ 78 h 175"/>
                    <a:gd name="T98" fmla="*/ 30 w 124"/>
                    <a:gd name="T99" fmla="*/ 94 h 175"/>
                    <a:gd name="T100" fmla="*/ 21 w 124"/>
                    <a:gd name="T101" fmla="*/ 105 h 175"/>
                    <a:gd name="T102" fmla="*/ 9 w 124"/>
                    <a:gd name="T103" fmla="*/ 107 h 175"/>
                    <a:gd name="T104" fmla="*/ 2 w 124"/>
                    <a:gd name="T105" fmla="*/ 91 h 17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24"/>
                    <a:gd name="T160" fmla="*/ 0 h 175"/>
                    <a:gd name="T161" fmla="*/ 124 w 124"/>
                    <a:gd name="T162" fmla="*/ 175 h 17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24" h="175">
                      <a:moveTo>
                        <a:pt x="2" y="91"/>
                      </a:moveTo>
                      <a:lnTo>
                        <a:pt x="0" y="82"/>
                      </a:lnTo>
                      <a:lnTo>
                        <a:pt x="3" y="75"/>
                      </a:lnTo>
                      <a:lnTo>
                        <a:pt x="6" y="71"/>
                      </a:lnTo>
                      <a:lnTo>
                        <a:pt x="12" y="68"/>
                      </a:lnTo>
                      <a:lnTo>
                        <a:pt x="20" y="64"/>
                      </a:lnTo>
                      <a:lnTo>
                        <a:pt x="27" y="59"/>
                      </a:lnTo>
                      <a:lnTo>
                        <a:pt x="35" y="53"/>
                      </a:lnTo>
                      <a:lnTo>
                        <a:pt x="41" y="44"/>
                      </a:lnTo>
                      <a:lnTo>
                        <a:pt x="47" y="34"/>
                      </a:lnTo>
                      <a:lnTo>
                        <a:pt x="53" y="23"/>
                      </a:lnTo>
                      <a:lnTo>
                        <a:pt x="59" y="14"/>
                      </a:lnTo>
                      <a:lnTo>
                        <a:pt x="67" y="7"/>
                      </a:lnTo>
                      <a:lnTo>
                        <a:pt x="74" y="1"/>
                      </a:lnTo>
                      <a:lnTo>
                        <a:pt x="82" y="0"/>
                      </a:lnTo>
                      <a:lnTo>
                        <a:pt x="91" y="1"/>
                      </a:lnTo>
                      <a:lnTo>
                        <a:pt x="101" y="7"/>
                      </a:lnTo>
                      <a:lnTo>
                        <a:pt x="115" y="25"/>
                      </a:lnTo>
                      <a:lnTo>
                        <a:pt x="121" y="43"/>
                      </a:lnTo>
                      <a:lnTo>
                        <a:pt x="121" y="62"/>
                      </a:lnTo>
                      <a:lnTo>
                        <a:pt x="123" y="82"/>
                      </a:lnTo>
                      <a:lnTo>
                        <a:pt x="124" y="96"/>
                      </a:lnTo>
                      <a:lnTo>
                        <a:pt x="121" y="111"/>
                      </a:lnTo>
                      <a:lnTo>
                        <a:pt x="117" y="123"/>
                      </a:lnTo>
                      <a:lnTo>
                        <a:pt x="112" y="136"/>
                      </a:lnTo>
                      <a:lnTo>
                        <a:pt x="109" y="145"/>
                      </a:lnTo>
                      <a:lnTo>
                        <a:pt x="104" y="154"/>
                      </a:lnTo>
                      <a:lnTo>
                        <a:pt x="98" y="161"/>
                      </a:lnTo>
                      <a:lnTo>
                        <a:pt x="91" y="168"/>
                      </a:lnTo>
                      <a:lnTo>
                        <a:pt x="82" y="173"/>
                      </a:lnTo>
                      <a:lnTo>
                        <a:pt x="76" y="175"/>
                      </a:lnTo>
                      <a:lnTo>
                        <a:pt x="70" y="171"/>
                      </a:lnTo>
                      <a:lnTo>
                        <a:pt x="65" y="162"/>
                      </a:lnTo>
                      <a:lnTo>
                        <a:pt x="59" y="143"/>
                      </a:lnTo>
                      <a:lnTo>
                        <a:pt x="56" y="128"/>
                      </a:lnTo>
                      <a:lnTo>
                        <a:pt x="58" y="118"/>
                      </a:lnTo>
                      <a:lnTo>
                        <a:pt x="70" y="111"/>
                      </a:lnTo>
                      <a:lnTo>
                        <a:pt x="83" y="100"/>
                      </a:lnTo>
                      <a:lnTo>
                        <a:pt x="92" y="84"/>
                      </a:lnTo>
                      <a:lnTo>
                        <a:pt x="92" y="68"/>
                      </a:lnTo>
                      <a:lnTo>
                        <a:pt x="85" y="59"/>
                      </a:lnTo>
                      <a:lnTo>
                        <a:pt x="79" y="57"/>
                      </a:lnTo>
                      <a:lnTo>
                        <a:pt x="71" y="55"/>
                      </a:lnTo>
                      <a:lnTo>
                        <a:pt x="64" y="55"/>
                      </a:lnTo>
                      <a:lnTo>
                        <a:pt x="56" y="57"/>
                      </a:lnTo>
                      <a:lnTo>
                        <a:pt x="50" y="60"/>
                      </a:lnTo>
                      <a:lnTo>
                        <a:pt x="44" y="64"/>
                      </a:lnTo>
                      <a:lnTo>
                        <a:pt x="39" y="69"/>
                      </a:lnTo>
                      <a:lnTo>
                        <a:pt x="36" y="78"/>
                      </a:lnTo>
                      <a:lnTo>
                        <a:pt x="30" y="94"/>
                      </a:lnTo>
                      <a:lnTo>
                        <a:pt x="21" y="105"/>
                      </a:lnTo>
                      <a:lnTo>
                        <a:pt x="9" y="107"/>
                      </a:lnTo>
                      <a:lnTo>
                        <a:pt x="2" y="9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Freeform 22"/>
                <p:cNvSpPr>
                  <a:spLocks/>
                </p:cNvSpPr>
                <p:nvPr/>
              </p:nvSpPr>
              <p:spPr bwMode="auto">
                <a:xfrm>
                  <a:off x="4721" y="2251"/>
                  <a:ext cx="81" cy="198"/>
                </a:xfrm>
                <a:custGeom>
                  <a:avLst/>
                  <a:gdLst>
                    <a:gd name="T0" fmla="*/ 54 w 81"/>
                    <a:gd name="T1" fmla="*/ 3 h 198"/>
                    <a:gd name="T2" fmla="*/ 69 w 81"/>
                    <a:gd name="T3" fmla="*/ 0 h 198"/>
                    <a:gd name="T4" fmla="*/ 77 w 81"/>
                    <a:gd name="T5" fmla="*/ 3 h 198"/>
                    <a:gd name="T6" fmla="*/ 81 w 81"/>
                    <a:gd name="T7" fmla="*/ 14 h 198"/>
                    <a:gd name="T8" fmla="*/ 81 w 81"/>
                    <a:gd name="T9" fmla="*/ 28 h 198"/>
                    <a:gd name="T10" fmla="*/ 80 w 81"/>
                    <a:gd name="T11" fmla="*/ 44 h 198"/>
                    <a:gd name="T12" fmla="*/ 77 w 81"/>
                    <a:gd name="T13" fmla="*/ 62 h 198"/>
                    <a:gd name="T14" fmla="*/ 74 w 81"/>
                    <a:gd name="T15" fmla="*/ 78 h 198"/>
                    <a:gd name="T16" fmla="*/ 72 w 81"/>
                    <a:gd name="T17" fmla="*/ 93 h 198"/>
                    <a:gd name="T18" fmla="*/ 72 w 81"/>
                    <a:gd name="T19" fmla="*/ 120 h 198"/>
                    <a:gd name="T20" fmla="*/ 71 w 81"/>
                    <a:gd name="T21" fmla="*/ 146 h 198"/>
                    <a:gd name="T22" fmla="*/ 68 w 81"/>
                    <a:gd name="T23" fmla="*/ 170 h 198"/>
                    <a:gd name="T24" fmla="*/ 65 w 81"/>
                    <a:gd name="T25" fmla="*/ 184 h 198"/>
                    <a:gd name="T26" fmla="*/ 62 w 81"/>
                    <a:gd name="T27" fmla="*/ 188 h 198"/>
                    <a:gd name="T28" fmla="*/ 57 w 81"/>
                    <a:gd name="T29" fmla="*/ 191 h 198"/>
                    <a:gd name="T30" fmla="*/ 50 w 81"/>
                    <a:gd name="T31" fmla="*/ 195 h 198"/>
                    <a:gd name="T32" fmla="*/ 42 w 81"/>
                    <a:gd name="T33" fmla="*/ 198 h 198"/>
                    <a:gd name="T34" fmla="*/ 33 w 81"/>
                    <a:gd name="T35" fmla="*/ 198 h 198"/>
                    <a:gd name="T36" fmla="*/ 25 w 81"/>
                    <a:gd name="T37" fmla="*/ 197 h 198"/>
                    <a:gd name="T38" fmla="*/ 19 w 81"/>
                    <a:gd name="T39" fmla="*/ 189 h 198"/>
                    <a:gd name="T40" fmla="*/ 13 w 81"/>
                    <a:gd name="T41" fmla="*/ 180 h 198"/>
                    <a:gd name="T42" fmla="*/ 6 w 81"/>
                    <a:gd name="T43" fmla="*/ 155 h 198"/>
                    <a:gd name="T44" fmla="*/ 1 w 81"/>
                    <a:gd name="T45" fmla="*/ 134 h 198"/>
                    <a:gd name="T46" fmla="*/ 0 w 81"/>
                    <a:gd name="T47" fmla="*/ 116 h 198"/>
                    <a:gd name="T48" fmla="*/ 1 w 81"/>
                    <a:gd name="T49" fmla="*/ 103 h 198"/>
                    <a:gd name="T50" fmla="*/ 6 w 81"/>
                    <a:gd name="T51" fmla="*/ 91 h 198"/>
                    <a:gd name="T52" fmla="*/ 13 w 81"/>
                    <a:gd name="T53" fmla="*/ 77 h 198"/>
                    <a:gd name="T54" fmla="*/ 24 w 81"/>
                    <a:gd name="T55" fmla="*/ 66 h 198"/>
                    <a:gd name="T56" fmla="*/ 33 w 81"/>
                    <a:gd name="T57" fmla="*/ 62 h 198"/>
                    <a:gd name="T58" fmla="*/ 39 w 81"/>
                    <a:gd name="T59" fmla="*/ 53 h 198"/>
                    <a:gd name="T60" fmla="*/ 44 w 81"/>
                    <a:gd name="T61" fmla="*/ 34 h 198"/>
                    <a:gd name="T62" fmla="*/ 48 w 81"/>
                    <a:gd name="T63" fmla="*/ 14 h 198"/>
                    <a:gd name="T64" fmla="*/ 54 w 81"/>
                    <a:gd name="T65" fmla="*/ 3 h 19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1"/>
                    <a:gd name="T100" fmla="*/ 0 h 198"/>
                    <a:gd name="T101" fmla="*/ 81 w 81"/>
                    <a:gd name="T102" fmla="*/ 198 h 19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1" h="198">
                      <a:moveTo>
                        <a:pt x="54" y="3"/>
                      </a:moveTo>
                      <a:lnTo>
                        <a:pt x="69" y="0"/>
                      </a:lnTo>
                      <a:lnTo>
                        <a:pt x="77" y="3"/>
                      </a:lnTo>
                      <a:lnTo>
                        <a:pt x="81" y="14"/>
                      </a:lnTo>
                      <a:lnTo>
                        <a:pt x="81" y="28"/>
                      </a:lnTo>
                      <a:lnTo>
                        <a:pt x="80" y="44"/>
                      </a:lnTo>
                      <a:lnTo>
                        <a:pt x="77" y="62"/>
                      </a:lnTo>
                      <a:lnTo>
                        <a:pt x="74" y="78"/>
                      </a:lnTo>
                      <a:lnTo>
                        <a:pt x="72" y="93"/>
                      </a:lnTo>
                      <a:lnTo>
                        <a:pt x="72" y="120"/>
                      </a:lnTo>
                      <a:lnTo>
                        <a:pt x="71" y="146"/>
                      </a:lnTo>
                      <a:lnTo>
                        <a:pt x="68" y="170"/>
                      </a:lnTo>
                      <a:lnTo>
                        <a:pt x="65" y="184"/>
                      </a:lnTo>
                      <a:lnTo>
                        <a:pt x="62" y="188"/>
                      </a:lnTo>
                      <a:lnTo>
                        <a:pt x="57" y="191"/>
                      </a:lnTo>
                      <a:lnTo>
                        <a:pt x="50" y="195"/>
                      </a:lnTo>
                      <a:lnTo>
                        <a:pt x="42" y="198"/>
                      </a:lnTo>
                      <a:lnTo>
                        <a:pt x="33" y="198"/>
                      </a:lnTo>
                      <a:lnTo>
                        <a:pt x="25" y="197"/>
                      </a:lnTo>
                      <a:lnTo>
                        <a:pt x="19" y="189"/>
                      </a:lnTo>
                      <a:lnTo>
                        <a:pt x="13" y="180"/>
                      </a:lnTo>
                      <a:lnTo>
                        <a:pt x="6" y="155"/>
                      </a:lnTo>
                      <a:lnTo>
                        <a:pt x="1" y="134"/>
                      </a:lnTo>
                      <a:lnTo>
                        <a:pt x="0" y="116"/>
                      </a:lnTo>
                      <a:lnTo>
                        <a:pt x="1" y="103"/>
                      </a:lnTo>
                      <a:lnTo>
                        <a:pt x="6" y="91"/>
                      </a:lnTo>
                      <a:lnTo>
                        <a:pt x="13" y="77"/>
                      </a:lnTo>
                      <a:lnTo>
                        <a:pt x="24" y="66"/>
                      </a:lnTo>
                      <a:lnTo>
                        <a:pt x="33" y="62"/>
                      </a:lnTo>
                      <a:lnTo>
                        <a:pt x="39" y="53"/>
                      </a:lnTo>
                      <a:lnTo>
                        <a:pt x="44" y="34"/>
                      </a:lnTo>
                      <a:lnTo>
                        <a:pt x="48" y="14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Freeform 23"/>
                <p:cNvSpPr>
                  <a:spLocks/>
                </p:cNvSpPr>
                <p:nvPr/>
              </p:nvSpPr>
              <p:spPr bwMode="auto">
                <a:xfrm>
                  <a:off x="4308" y="924"/>
                  <a:ext cx="624" cy="492"/>
                </a:xfrm>
                <a:custGeom>
                  <a:avLst/>
                  <a:gdLst/>
                  <a:ahLst/>
                  <a:cxnLst>
                    <a:cxn ang="0">
                      <a:pos x="613" y="101"/>
                    </a:cxn>
                    <a:cxn ang="0">
                      <a:pos x="570" y="95"/>
                    </a:cxn>
                    <a:cxn ang="0">
                      <a:pos x="532" y="101"/>
                    </a:cxn>
                    <a:cxn ang="0">
                      <a:pos x="506" y="139"/>
                    </a:cxn>
                    <a:cxn ang="0">
                      <a:pos x="447" y="153"/>
                    </a:cxn>
                    <a:cxn ang="0">
                      <a:pos x="430" y="160"/>
                    </a:cxn>
                    <a:cxn ang="0">
                      <a:pos x="407" y="166"/>
                    </a:cxn>
                    <a:cxn ang="0">
                      <a:pos x="418" y="140"/>
                    </a:cxn>
                    <a:cxn ang="0">
                      <a:pos x="393" y="95"/>
                    </a:cxn>
                    <a:cxn ang="0">
                      <a:pos x="364" y="101"/>
                    </a:cxn>
                    <a:cxn ang="0">
                      <a:pos x="331" y="97"/>
                    </a:cxn>
                    <a:cxn ang="0">
                      <a:pos x="319" y="67"/>
                    </a:cxn>
                    <a:cxn ang="0">
                      <a:pos x="276" y="0"/>
                    </a:cxn>
                    <a:cxn ang="0">
                      <a:pos x="239" y="20"/>
                    </a:cxn>
                    <a:cxn ang="0">
                      <a:pos x="197" y="56"/>
                    </a:cxn>
                    <a:cxn ang="0">
                      <a:pos x="142" y="110"/>
                    </a:cxn>
                    <a:cxn ang="0">
                      <a:pos x="85" y="167"/>
                    </a:cxn>
                    <a:cxn ang="0">
                      <a:pos x="56" y="209"/>
                    </a:cxn>
                    <a:cxn ang="0">
                      <a:pos x="70" y="272"/>
                    </a:cxn>
                    <a:cxn ang="0">
                      <a:pos x="108" y="324"/>
                    </a:cxn>
                    <a:cxn ang="0">
                      <a:pos x="136" y="317"/>
                    </a:cxn>
                    <a:cxn ang="0">
                      <a:pos x="160" y="302"/>
                    </a:cxn>
                    <a:cxn ang="0">
                      <a:pos x="183" y="266"/>
                    </a:cxn>
                    <a:cxn ang="0">
                      <a:pos x="183" y="214"/>
                    </a:cxn>
                    <a:cxn ang="0">
                      <a:pos x="189" y="167"/>
                    </a:cxn>
                    <a:cxn ang="0">
                      <a:pos x="239" y="126"/>
                    </a:cxn>
                    <a:cxn ang="0">
                      <a:pos x="252" y="133"/>
                    </a:cxn>
                    <a:cxn ang="0">
                      <a:pos x="245" y="157"/>
                    </a:cxn>
                    <a:cxn ang="0">
                      <a:pos x="216" y="189"/>
                    </a:cxn>
                    <a:cxn ang="0">
                      <a:pos x="241" y="234"/>
                    </a:cxn>
                    <a:cxn ang="0">
                      <a:pos x="277" y="220"/>
                    </a:cxn>
                    <a:cxn ang="0">
                      <a:pos x="313" y="203"/>
                    </a:cxn>
                    <a:cxn ang="0">
                      <a:pos x="335" y="209"/>
                    </a:cxn>
                    <a:cxn ang="0">
                      <a:pos x="358" y="252"/>
                    </a:cxn>
                    <a:cxn ang="0">
                      <a:pos x="332" y="261"/>
                    </a:cxn>
                    <a:cxn ang="0">
                      <a:pos x="314" y="275"/>
                    </a:cxn>
                    <a:cxn ang="0">
                      <a:pos x="306" y="281"/>
                    </a:cxn>
                    <a:cxn ang="0">
                      <a:pos x="274" y="275"/>
                    </a:cxn>
                    <a:cxn ang="0">
                      <a:pos x="241" y="281"/>
                    </a:cxn>
                    <a:cxn ang="0">
                      <a:pos x="229" y="329"/>
                    </a:cxn>
                    <a:cxn ang="0">
                      <a:pos x="184" y="349"/>
                    </a:cxn>
                    <a:cxn ang="0">
                      <a:pos x="130" y="351"/>
                    </a:cxn>
                    <a:cxn ang="0">
                      <a:pos x="79" y="373"/>
                    </a:cxn>
                    <a:cxn ang="0">
                      <a:pos x="53" y="409"/>
                    </a:cxn>
                    <a:cxn ang="0">
                      <a:pos x="34" y="434"/>
                    </a:cxn>
                    <a:cxn ang="0">
                      <a:pos x="17" y="457"/>
                    </a:cxn>
                    <a:cxn ang="0">
                      <a:pos x="3" y="482"/>
                    </a:cxn>
                  </a:cxnLst>
                  <a:rect l="0" t="0" r="r" b="b"/>
                  <a:pathLst>
                    <a:path w="624" h="491">
                      <a:moveTo>
                        <a:pt x="624" y="486"/>
                      </a:moveTo>
                      <a:lnTo>
                        <a:pt x="618" y="102"/>
                      </a:lnTo>
                      <a:lnTo>
                        <a:pt x="613" y="101"/>
                      </a:lnTo>
                      <a:lnTo>
                        <a:pt x="601" y="99"/>
                      </a:lnTo>
                      <a:lnTo>
                        <a:pt x="585" y="97"/>
                      </a:lnTo>
                      <a:lnTo>
                        <a:pt x="570" y="95"/>
                      </a:lnTo>
                      <a:lnTo>
                        <a:pt x="555" y="95"/>
                      </a:lnTo>
                      <a:lnTo>
                        <a:pt x="543" y="97"/>
                      </a:lnTo>
                      <a:lnTo>
                        <a:pt x="532" y="101"/>
                      </a:lnTo>
                      <a:lnTo>
                        <a:pt x="526" y="106"/>
                      </a:lnTo>
                      <a:lnTo>
                        <a:pt x="517" y="122"/>
                      </a:lnTo>
                      <a:lnTo>
                        <a:pt x="506" y="139"/>
                      </a:lnTo>
                      <a:lnTo>
                        <a:pt x="495" y="153"/>
                      </a:lnTo>
                      <a:lnTo>
                        <a:pt x="491" y="158"/>
                      </a:lnTo>
                      <a:lnTo>
                        <a:pt x="447" y="153"/>
                      </a:lnTo>
                      <a:lnTo>
                        <a:pt x="444" y="155"/>
                      </a:lnTo>
                      <a:lnTo>
                        <a:pt x="438" y="157"/>
                      </a:lnTo>
                      <a:lnTo>
                        <a:pt x="430" y="160"/>
                      </a:lnTo>
                      <a:lnTo>
                        <a:pt x="421" y="162"/>
                      </a:lnTo>
                      <a:lnTo>
                        <a:pt x="413" y="164"/>
                      </a:lnTo>
                      <a:lnTo>
                        <a:pt x="407" y="166"/>
                      </a:lnTo>
                      <a:lnTo>
                        <a:pt x="406" y="164"/>
                      </a:lnTo>
                      <a:lnTo>
                        <a:pt x="410" y="158"/>
                      </a:lnTo>
                      <a:lnTo>
                        <a:pt x="418" y="140"/>
                      </a:lnTo>
                      <a:lnTo>
                        <a:pt x="416" y="119"/>
                      </a:lnTo>
                      <a:lnTo>
                        <a:pt x="406" y="101"/>
                      </a:lnTo>
                      <a:lnTo>
                        <a:pt x="393" y="95"/>
                      </a:lnTo>
                      <a:lnTo>
                        <a:pt x="386" y="97"/>
                      </a:lnTo>
                      <a:lnTo>
                        <a:pt x="375" y="99"/>
                      </a:lnTo>
                      <a:lnTo>
                        <a:pt x="364" y="101"/>
                      </a:lnTo>
                      <a:lnTo>
                        <a:pt x="352" y="101"/>
                      </a:lnTo>
                      <a:lnTo>
                        <a:pt x="340" y="99"/>
                      </a:lnTo>
                      <a:lnTo>
                        <a:pt x="331" y="97"/>
                      </a:lnTo>
                      <a:lnTo>
                        <a:pt x="325" y="92"/>
                      </a:lnTo>
                      <a:lnTo>
                        <a:pt x="322" y="86"/>
                      </a:lnTo>
                      <a:lnTo>
                        <a:pt x="319" y="67"/>
                      </a:lnTo>
                      <a:lnTo>
                        <a:pt x="311" y="40"/>
                      </a:lnTo>
                      <a:lnTo>
                        <a:pt x="285" y="2"/>
                      </a:lnTo>
                      <a:lnTo>
                        <a:pt x="276" y="0"/>
                      </a:lnTo>
                      <a:lnTo>
                        <a:pt x="265" y="4"/>
                      </a:lnTo>
                      <a:lnTo>
                        <a:pt x="253" y="11"/>
                      </a:lnTo>
                      <a:lnTo>
                        <a:pt x="239" y="20"/>
                      </a:lnTo>
                      <a:lnTo>
                        <a:pt x="226" y="31"/>
                      </a:lnTo>
                      <a:lnTo>
                        <a:pt x="210" y="43"/>
                      </a:lnTo>
                      <a:lnTo>
                        <a:pt x="197" y="56"/>
                      </a:lnTo>
                      <a:lnTo>
                        <a:pt x="171" y="79"/>
                      </a:lnTo>
                      <a:lnTo>
                        <a:pt x="157" y="94"/>
                      </a:lnTo>
                      <a:lnTo>
                        <a:pt x="142" y="110"/>
                      </a:lnTo>
                      <a:lnTo>
                        <a:pt x="111" y="142"/>
                      </a:lnTo>
                      <a:lnTo>
                        <a:pt x="98" y="155"/>
                      </a:lnTo>
                      <a:lnTo>
                        <a:pt x="85" y="167"/>
                      </a:lnTo>
                      <a:lnTo>
                        <a:pt x="76" y="176"/>
                      </a:lnTo>
                      <a:lnTo>
                        <a:pt x="64" y="193"/>
                      </a:lnTo>
                      <a:lnTo>
                        <a:pt x="56" y="209"/>
                      </a:lnTo>
                      <a:lnTo>
                        <a:pt x="55" y="229"/>
                      </a:lnTo>
                      <a:lnTo>
                        <a:pt x="61" y="248"/>
                      </a:lnTo>
                      <a:lnTo>
                        <a:pt x="70" y="272"/>
                      </a:lnTo>
                      <a:lnTo>
                        <a:pt x="88" y="317"/>
                      </a:lnTo>
                      <a:lnTo>
                        <a:pt x="101" y="324"/>
                      </a:lnTo>
                      <a:lnTo>
                        <a:pt x="108" y="324"/>
                      </a:lnTo>
                      <a:lnTo>
                        <a:pt x="117" y="322"/>
                      </a:lnTo>
                      <a:lnTo>
                        <a:pt x="127" y="320"/>
                      </a:lnTo>
                      <a:lnTo>
                        <a:pt x="136" y="317"/>
                      </a:lnTo>
                      <a:lnTo>
                        <a:pt x="145" y="311"/>
                      </a:lnTo>
                      <a:lnTo>
                        <a:pt x="154" y="308"/>
                      </a:lnTo>
                      <a:lnTo>
                        <a:pt x="160" y="302"/>
                      </a:lnTo>
                      <a:lnTo>
                        <a:pt x="165" y="295"/>
                      </a:lnTo>
                      <a:lnTo>
                        <a:pt x="172" y="281"/>
                      </a:lnTo>
                      <a:lnTo>
                        <a:pt x="183" y="266"/>
                      </a:lnTo>
                      <a:lnTo>
                        <a:pt x="189" y="252"/>
                      </a:lnTo>
                      <a:lnTo>
                        <a:pt x="189" y="234"/>
                      </a:lnTo>
                      <a:lnTo>
                        <a:pt x="183" y="214"/>
                      </a:lnTo>
                      <a:lnTo>
                        <a:pt x="180" y="196"/>
                      </a:lnTo>
                      <a:lnTo>
                        <a:pt x="181" y="182"/>
                      </a:lnTo>
                      <a:lnTo>
                        <a:pt x="189" y="167"/>
                      </a:lnTo>
                      <a:lnTo>
                        <a:pt x="213" y="146"/>
                      </a:lnTo>
                      <a:lnTo>
                        <a:pt x="221" y="139"/>
                      </a:lnTo>
                      <a:lnTo>
                        <a:pt x="239" y="126"/>
                      </a:lnTo>
                      <a:lnTo>
                        <a:pt x="242" y="124"/>
                      </a:lnTo>
                      <a:lnTo>
                        <a:pt x="247" y="126"/>
                      </a:lnTo>
                      <a:lnTo>
                        <a:pt x="252" y="133"/>
                      </a:lnTo>
                      <a:lnTo>
                        <a:pt x="253" y="144"/>
                      </a:lnTo>
                      <a:lnTo>
                        <a:pt x="252" y="153"/>
                      </a:lnTo>
                      <a:lnTo>
                        <a:pt x="245" y="157"/>
                      </a:lnTo>
                      <a:lnTo>
                        <a:pt x="236" y="162"/>
                      </a:lnTo>
                      <a:lnTo>
                        <a:pt x="226" y="171"/>
                      </a:lnTo>
                      <a:lnTo>
                        <a:pt x="216" y="189"/>
                      </a:lnTo>
                      <a:lnTo>
                        <a:pt x="216" y="211"/>
                      </a:lnTo>
                      <a:lnTo>
                        <a:pt x="224" y="229"/>
                      </a:lnTo>
                      <a:lnTo>
                        <a:pt x="241" y="234"/>
                      </a:lnTo>
                      <a:lnTo>
                        <a:pt x="253" y="230"/>
                      </a:lnTo>
                      <a:lnTo>
                        <a:pt x="265" y="225"/>
                      </a:lnTo>
                      <a:lnTo>
                        <a:pt x="277" y="220"/>
                      </a:lnTo>
                      <a:lnTo>
                        <a:pt x="290" y="214"/>
                      </a:lnTo>
                      <a:lnTo>
                        <a:pt x="302" y="207"/>
                      </a:lnTo>
                      <a:lnTo>
                        <a:pt x="313" y="203"/>
                      </a:lnTo>
                      <a:lnTo>
                        <a:pt x="320" y="200"/>
                      </a:lnTo>
                      <a:lnTo>
                        <a:pt x="326" y="200"/>
                      </a:lnTo>
                      <a:lnTo>
                        <a:pt x="335" y="209"/>
                      </a:lnTo>
                      <a:lnTo>
                        <a:pt x="345" y="225"/>
                      </a:lnTo>
                      <a:lnTo>
                        <a:pt x="352" y="241"/>
                      </a:lnTo>
                      <a:lnTo>
                        <a:pt x="358" y="252"/>
                      </a:lnTo>
                      <a:lnTo>
                        <a:pt x="349" y="254"/>
                      </a:lnTo>
                      <a:lnTo>
                        <a:pt x="340" y="256"/>
                      </a:lnTo>
                      <a:lnTo>
                        <a:pt x="332" y="261"/>
                      </a:lnTo>
                      <a:lnTo>
                        <a:pt x="325" y="266"/>
                      </a:lnTo>
                      <a:lnTo>
                        <a:pt x="319" y="272"/>
                      </a:lnTo>
                      <a:lnTo>
                        <a:pt x="314" y="275"/>
                      </a:lnTo>
                      <a:lnTo>
                        <a:pt x="311" y="279"/>
                      </a:lnTo>
                      <a:lnTo>
                        <a:pt x="309" y="281"/>
                      </a:lnTo>
                      <a:lnTo>
                        <a:pt x="306" y="281"/>
                      </a:lnTo>
                      <a:lnTo>
                        <a:pt x="299" y="279"/>
                      </a:lnTo>
                      <a:lnTo>
                        <a:pt x="287" y="277"/>
                      </a:lnTo>
                      <a:lnTo>
                        <a:pt x="274" y="275"/>
                      </a:lnTo>
                      <a:lnTo>
                        <a:pt x="261" y="275"/>
                      </a:lnTo>
                      <a:lnTo>
                        <a:pt x="248" y="277"/>
                      </a:lnTo>
                      <a:lnTo>
                        <a:pt x="241" y="281"/>
                      </a:lnTo>
                      <a:lnTo>
                        <a:pt x="238" y="286"/>
                      </a:lnTo>
                      <a:lnTo>
                        <a:pt x="235" y="306"/>
                      </a:lnTo>
                      <a:lnTo>
                        <a:pt x="229" y="329"/>
                      </a:lnTo>
                      <a:lnTo>
                        <a:pt x="215" y="349"/>
                      </a:lnTo>
                      <a:lnTo>
                        <a:pt x="197" y="353"/>
                      </a:lnTo>
                      <a:lnTo>
                        <a:pt x="184" y="349"/>
                      </a:lnTo>
                      <a:lnTo>
                        <a:pt x="168" y="347"/>
                      </a:lnTo>
                      <a:lnTo>
                        <a:pt x="149" y="349"/>
                      </a:lnTo>
                      <a:lnTo>
                        <a:pt x="130" y="351"/>
                      </a:lnTo>
                      <a:lnTo>
                        <a:pt x="111" y="355"/>
                      </a:lnTo>
                      <a:lnTo>
                        <a:pt x="93" y="362"/>
                      </a:lnTo>
                      <a:lnTo>
                        <a:pt x="79" y="373"/>
                      </a:lnTo>
                      <a:lnTo>
                        <a:pt x="69" y="385"/>
                      </a:lnTo>
                      <a:lnTo>
                        <a:pt x="61" y="398"/>
                      </a:lnTo>
                      <a:lnTo>
                        <a:pt x="53" y="409"/>
                      </a:lnTo>
                      <a:lnTo>
                        <a:pt x="47" y="418"/>
                      </a:lnTo>
                      <a:lnTo>
                        <a:pt x="40" y="427"/>
                      </a:lnTo>
                      <a:lnTo>
                        <a:pt x="34" y="434"/>
                      </a:lnTo>
                      <a:lnTo>
                        <a:pt x="27" y="441"/>
                      </a:lnTo>
                      <a:lnTo>
                        <a:pt x="21" y="448"/>
                      </a:lnTo>
                      <a:lnTo>
                        <a:pt x="17" y="457"/>
                      </a:lnTo>
                      <a:lnTo>
                        <a:pt x="12" y="466"/>
                      </a:lnTo>
                      <a:lnTo>
                        <a:pt x="8" y="473"/>
                      </a:lnTo>
                      <a:lnTo>
                        <a:pt x="3" y="482"/>
                      </a:lnTo>
                      <a:lnTo>
                        <a:pt x="0" y="491"/>
                      </a:lnTo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zh-CN" altLang="en-US" sz="1800">
                    <a:solidFill>
                      <a:schemeClr val="tx1"/>
                    </a:solidFill>
                    <a:latin typeface="Arial" charset="0"/>
                    <a:ea typeface="宋体" charset="-122"/>
                  </a:endParaRPr>
                </a:p>
              </p:txBody>
            </p:sp>
          </p:grpSp>
        </p:grpSp>
        <p:pic>
          <p:nvPicPr>
            <p:cNvPr id="28" name="Picture 36" descr="MCj042605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5800" y="2887676"/>
              <a:ext cx="482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组合 20"/>
            <p:cNvGrpSpPr>
              <a:grpSpLocks/>
            </p:cNvGrpSpPr>
            <p:nvPr/>
          </p:nvGrpSpPr>
          <p:grpSpPr bwMode="auto">
            <a:xfrm>
              <a:off x="2365375" y="3871926"/>
              <a:ext cx="971550" cy="920750"/>
              <a:chOff x="5016486" y="1638288"/>
              <a:chExt cx="1090613" cy="1003300"/>
            </a:xfrm>
          </p:grpSpPr>
          <p:pic>
            <p:nvPicPr>
              <p:cNvPr id="30" name="Picture 50" descr="MCj0428971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73686" y="1638288"/>
                <a:ext cx="633413" cy="92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51" descr="MCj0428971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16486" y="1714488"/>
                <a:ext cx="633413" cy="92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54" descr="MCj0250658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6050" y="3478226"/>
              <a:ext cx="6365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AutoShape 56"/>
            <p:cNvSpPr>
              <a:spLocks noChangeArrowheads="1"/>
            </p:cNvSpPr>
            <p:nvPr/>
          </p:nvSpPr>
          <p:spPr bwMode="auto">
            <a:xfrm>
              <a:off x="5700713" y="2952763"/>
              <a:ext cx="1082675" cy="3937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分公司</a:t>
              </a:r>
            </a:p>
          </p:txBody>
        </p:sp>
        <p:sp>
          <p:nvSpPr>
            <p:cNvPr id="34" name="AutoShape 57"/>
            <p:cNvSpPr>
              <a:spLocks noChangeArrowheads="1"/>
            </p:cNvSpPr>
            <p:nvPr/>
          </p:nvSpPr>
          <p:spPr bwMode="auto">
            <a:xfrm>
              <a:off x="2843213" y="4865701"/>
              <a:ext cx="1081087" cy="3492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dirty="0">
                  <a:latin typeface="黑体" pitchFamily="2" charset="-122"/>
                  <a:ea typeface="黑体" pitchFamily="2" charset="-122"/>
                </a:rPr>
                <a:t>公司总部</a:t>
              </a:r>
            </a:p>
          </p:txBody>
        </p:sp>
        <p:sp>
          <p:nvSpPr>
            <p:cNvPr id="35" name="AutoShape 62"/>
            <p:cNvSpPr>
              <a:spLocks noChangeArrowheads="1"/>
            </p:cNvSpPr>
            <p:nvPr/>
          </p:nvSpPr>
          <p:spPr bwMode="auto">
            <a:xfrm>
              <a:off x="2000232" y="5865832"/>
              <a:ext cx="1296987" cy="34925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sz="1400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系统维护方便</a:t>
              </a:r>
              <a:endParaRPr lang="zh-CN" altLang="en-US" sz="1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6" name="AutoShape 63"/>
            <p:cNvSpPr>
              <a:spLocks noChangeArrowheads="1"/>
            </p:cNvSpPr>
            <p:nvPr/>
          </p:nvSpPr>
          <p:spPr bwMode="auto">
            <a:xfrm>
              <a:off x="1000100" y="5865832"/>
              <a:ext cx="944562" cy="34925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sz="1400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多站点</a:t>
              </a:r>
              <a:endParaRPr lang="zh-CN" altLang="en-US" sz="1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7" name="AutoShape 63"/>
            <p:cNvSpPr>
              <a:spLocks noChangeArrowheads="1"/>
            </p:cNvSpPr>
            <p:nvPr/>
          </p:nvSpPr>
          <p:spPr bwMode="auto">
            <a:xfrm>
              <a:off x="963613" y="2952763"/>
              <a:ext cx="1447800" cy="35083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集中业务信息</a:t>
              </a:r>
            </a:p>
          </p:txBody>
        </p:sp>
        <p:sp>
          <p:nvSpPr>
            <p:cNvPr id="38" name="AutoShape 66"/>
            <p:cNvSpPr>
              <a:spLocks noChangeArrowheads="1"/>
            </p:cNvSpPr>
            <p:nvPr/>
          </p:nvSpPr>
          <p:spPr bwMode="auto">
            <a:xfrm>
              <a:off x="963613" y="4068776"/>
              <a:ext cx="1447800" cy="34925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sz="1400" dirty="0">
                  <a:latin typeface="黑体" pitchFamily="49" charset="-122"/>
                  <a:ea typeface="黑体" pitchFamily="49" charset="-122"/>
                </a:rPr>
                <a:t>即时库存状况</a:t>
              </a:r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900113" y="2822588"/>
              <a:ext cx="1584325" cy="2820988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sz="180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40" name="Picture 36" descr="MCj042605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5800" y="3609988"/>
              <a:ext cx="482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6" descr="MCj042605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5800" y="4397388"/>
              <a:ext cx="482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AutoShape 56"/>
            <p:cNvSpPr>
              <a:spLocks noChangeArrowheads="1"/>
            </p:cNvSpPr>
            <p:nvPr/>
          </p:nvSpPr>
          <p:spPr bwMode="auto">
            <a:xfrm>
              <a:off x="5700713" y="3675076"/>
              <a:ext cx="1082675" cy="3937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门店</a:t>
              </a:r>
            </a:p>
          </p:txBody>
        </p:sp>
        <p:sp>
          <p:nvSpPr>
            <p:cNvPr id="43" name="AutoShape 56"/>
            <p:cNvSpPr>
              <a:spLocks noChangeArrowheads="1"/>
            </p:cNvSpPr>
            <p:nvPr/>
          </p:nvSpPr>
          <p:spPr bwMode="auto">
            <a:xfrm>
              <a:off x="5700713" y="4462476"/>
              <a:ext cx="1082675" cy="3937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dirty="0" smtClean="0">
                  <a:latin typeface="黑体" pitchFamily="2" charset="-122"/>
                  <a:ea typeface="黑体" pitchFamily="2" charset="-122"/>
                </a:rPr>
                <a:t>加盟商</a:t>
              </a:r>
              <a:endParaRPr lang="zh-CN" altLang="en-US" dirty="0">
                <a:latin typeface="黑体" pitchFamily="2" charset="-122"/>
                <a:ea typeface="黑体" pitchFamily="2" charset="-122"/>
              </a:endParaRPr>
            </a:p>
          </p:txBody>
        </p:sp>
        <p:pic>
          <p:nvPicPr>
            <p:cNvPr id="44" name="Picture 36" descr="MCj042605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5800" y="5053026"/>
              <a:ext cx="482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AutoShape 56"/>
            <p:cNvSpPr>
              <a:spLocks noChangeArrowheads="1"/>
            </p:cNvSpPr>
            <p:nvPr/>
          </p:nvSpPr>
          <p:spPr bwMode="auto">
            <a:xfrm>
              <a:off x="5700713" y="5118113"/>
              <a:ext cx="1082675" cy="3937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en-US" altLang="zh-CN" sz="2000" b="1" dirty="0">
                  <a:latin typeface="黑体" pitchFamily="2" charset="-122"/>
                  <a:ea typeface="黑体" pitchFamily="2" charset="-122"/>
                </a:rPr>
                <a:t>……</a:t>
              </a:r>
              <a:endParaRPr lang="zh-CN" altLang="en-US" sz="2000" b="1" dirty="0"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46" name="左大括号 45"/>
            <p:cNvSpPr/>
            <p:nvPr/>
          </p:nvSpPr>
          <p:spPr>
            <a:xfrm>
              <a:off x="4903719" y="3019156"/>
              <a:ext cx="508883" cy="2361941"/>
            </a:xfrm>
            <a:prstGeom prst="leftBrace">
              <a:avLst/>
            </a:prstGeom>
            <a:ln w="6350">
              <a:solidFill>
                <a:schemeClr val="tx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l">
                <a:defRPr/>
              </a:pPr>
              <a:endParaRPr lang="zh-CN" altLang="en-US" sz="1800" b="1" dirty="0">
                <a:latin typeface="黑体" pitchFamily="2" charset="-122"/>
              </a:endParaRPr>
            </a:p>
          </p:txBody>
        </p:sp>
        <p:pic>
          <p:nvPicPr>
            <p:cNvPr id="47" name="Picture 26" descr="http://www.lanrentuku.com/down/png/0904/container_forklift/container_forklift_0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56050" y="4330713"/>
              <a:ext cx="7016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AutoShape 66"/>
            <p:cNvSpPr>
              <a:spLocks noChangeArrowheads="1"/>
            </p:cNvSpPr>
            <p:nvPr/>
          </p:nvSpPr>
          <p:spPr bwMode="auto">
            <a:xfrm>
              <a:off x="963613" y="3543313"/>
              <a:ext cx="1447800" cy="35083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sz="1400" dirty="0">
                  <a:latin typeface="黑体" pitchFamily="49" charset="-122"/>
                  <a:ea typeface="黑体" pitchFamily="49" charset="-122"/>
                </a:rPr>
                <a:t>监督往来货款</a:t>
              </a:r>
            </a:p>
          </p:txBody>
        </p:sp>
        <p:sp>
          <p:nvSpPr>
            <p:cNvPr id="49" name="AutoShape 66"/>
            <p:cNvSpPr>
              <a:spLocks noChangeArrowheads="1"/>
            </p:cNvSpPr>
            <p:nvPr/>
          </p:nvSpPr>
          <p:spPr bwMode="auto">
            <a:xfrm>
              <a:off x="963613" y="5118113"/>
              <a:ext cx="1447800" cy="35083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……</a:t>
              </a:r>
              <a:endPara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50" name="AutoShape 66"/>
            <p:cNvSpPr>
              <a:spLocks noChangeArrowheads="1"/>
            </p:cNvSpPr>
            <p:nvPr/>
          </p:nvSpPr>
          <p:spPr bwMode="auto">
            <a:xfrm>
              <a:off x="963613" y="4594238"/>
              <a:ext cx="1447800" cy="34925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sz="1400">
                  <a:latin typeface="黑体" pitchFamily="49" charset="-122"/>
                  <a:ea typeface="黑体" pitchFamily="49" charset="-122"/>
                </a:rPr>
                <a:t>降低管理成本</a:t>
              </a:r>
            </a:p>
          </p:txBody>
        </p:sp>
        <p:sp>
          <p:nvSpPr>
            <p:cNvPr id="51" name="AutoShape 62"/>
            <p:cNvSpPr>
              <a:spLocks noChangeArrowheads="1"/>
            </p:cNvSpPr>
            <p:nvPr/>
          </p:nvSpPr>
          <p:spPr bwMode="auto">
            <a:xfrm>
              <a:off x="3348038" y="5865832"/>
              <a:ext cx="1439862" cy="34925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sz="14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上下协同管理</a:t>
              </a:r>
            </a:p>
          </p:txBody>
        </p:sp>
        <p:sp>
          <p:nvSpPr>
            <p:cNvPr id="52" name="AutoShape 62"/>
            <p:cNvSpPr>
              <a:spLocks noChangeArrowheads="1"/>
            </p:cNvSpPr>
            <p:nvPr/>
          </p:nvSpPr>
          <p:spPr bwMode="auto">
            <a:xfrm>
              <a:off x="4932363" y="5865832"/>
              <a:ext cx="1152525" cy="34925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sz="14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易扩展服务</a:t>
              </a:r>
            </a:p>
          </p:txBody>
        </p:sp>
        <p:sp>
          <p:nvSpPr>
            <p:cNvPr id="53" name="AutoShape 62"/>
            <p:cNvSpPr>
              <a:spLocks noChangeArrowheads="1"/>
            </p:cNvSpPr>
            <p:nvPr/>
          </p:nvSpPr>
          <p:spPr bwMode="auto">
            <a:xfrm>
              <a:off x="6156325" y="5865832"/>
              <a:ext cx="2017713" cy="34925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zh-CN" altLang="en-US" sz="14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紧跟技术、商业潮流</a:t>
              </a:r>
            </a:p>
          </p:txBody>
        </p:sp>
      </p:grp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1643042" y="357166"/>
            <a:ext cx="7215238" cy="83099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 smtClean="0"/>
              <a:t>小微商贸企业从自营逐步发展为分销经营，经营规模扩大，异地机构越来越多，怎样才能很好的管理异地分公司、门店、加盟商，是目前众多小微商贸企业管理的难题。</a:t>
            </a:r>
            <a:endParaRPr lang="zh-CN" altLang="en-US" sz="1600" b="1" dirty="0"/>
          </a:p>
        </p:txBody>
      </p:sp>
      <p:sp>
        <p:nvSpPr>
          <p:cNvPr id="62" name="内容占位符 4"/>
          <p:cNvSpPr txBox="1">
            <a:spLocks/>
          </p:cNvSpPr>
          <p:nvPr/>
        </p:nvSpPr>
        <p:spPr>
          <a:xfrm>
            <a:off x="571472" y="1714488"/>
            <a:ext cx="8077200" cy="10001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1600" dirty="0" smtClean="0"/>
              <a:t>    U+</a:t>
            </a:r>
            <a:r>
              <a:rPr lang="zh-CN" altLang="en-US" sz="1600" dirty="0" smtClean="0"/>
              <a:t>商贸分销</a:t>
            </a:r>
            <a:r>
              <a:rPr lang="en-US" altLang="zh-CN" sz="1600" dirty="0" err="1" smtClean="0"/>
              <a:t>.net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就是为小微商贸企业分销管理量身打造的产品。它以业务管理为核心，财务管理为主体，</a:t>
            </a:r>
            <a:r>
              <a:rPr lang="zh-CN" altLang="en-US" sz="1600" dirty="0" smtClean="0">
                <a:solidFill>
                  <a:prstClr val="black"/>
                </a:solidFill>
              </a:rPr>
              <a:t>业务驱动财务，为企业提供业务到财务一站式服务。</a:t>
            </a:r>
            <a:r>
              <a:rPr lang="zh-CN" altLang="en-US" sz="1600" dirty="0" smtClean="0"/>
              <a:t>帮助企业采集业务信息、监督往来货款、及时了解库存、成本控制。远程管控异地机构库存与销量，合理分配资源，降低库存积压。</a:t>
            </a:r>
            <a:endParaRPr lang="en-US" altLang="zh-CN" sz="16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7158" y="1357298"/>
            <a:ext cx="164304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U+</a:t>
            </a:r>
            <a:r>
              <a:rPr lang="zh-CN" altLang="en-US" b="1" dirty="0" smtClean="0">
                <a:solidFill>
                  <a:srgbClr val="FFFF00"/>
                </a:solidFill>
              </a:rPr>
              <a:t>解决方案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57" name="Picture 2" descr="C:\Documents and Settings\guxiaolu\桌面\QC\149_1600_zscosol.com.cn副本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214290"/>
            <a:ext cx="928694" cy="9286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643042" y="142852"/>
            <a:ext cx="7215238" cy="83099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 smtClean="0"/>
              <a:t>企业管理者最头痛的就是不能及时汇集各个自营店、加盟商的销售和库存数据，因此在配送商品时，数据分析不精准，配送的商品对门店销售支持不到位，销售业绩大受影响。</a:t>
            </a:r>
            <a:endParaRPr lang="zh-CN" altLang="en-US" sz="1600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642910" y="2928935"/>
            <a:ext cx="1928811" cy="1643074"/>
          </a:xfrm>
          <a:prstGeom prst="rect">
            <a:avLst/>
          </a:prstGeom>
          <a:solidFill>
            <a:srgbClr val="B1A35D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kumimoji="0" lang="zh-CN" altLang="en-US" sz="1600" b="1" dirty="0" smtClean="0">
                <a:solidFill>
                  <a:srgbClr val="FFFFFF"/>
                </a:solidFill>
              </a:rPr>
              <a:t>客户</a:t>
            </a:r>
            <a:endParaRPr kumimoji="0" lang="en-US" altLang="zh-CN" sz="1600" b="1" dirty="0" smtClean="0">
              <a:solidFill>
                <a:srgbClr val="FFFFFF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</a:rPr>
              <a:t>经销商</a:t>
            </a:r>
            <a:endParaRPr kumimoji="0"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3374996" y="2928933"/>
            <a:ext cx="2557461" cy="1643075"/>
          </a:xfrm>
          <a:prstGeom prst="rect">
            <a:avLst/>
          </a:prstGeom>
          <a:solidFill>
            <a:srgbClr val="D97300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zh-CN" altLang="en-US" dirty="0" smtClean="0"/>
              <a:t>品牌运营商总部</a:t>
            </a:r>
            <a:endParaRPr lang="zh-CN" alt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6786578" y="2928934"/>
            <a:ext cx="2000202" cy="1643074"/>
          </a:xfrm>
          <a:prstGeom prst="rect">
            <a:avLst/>
          </a:prstGeom>
          <a:solidFill>
            <a:srgbClr val="E0AD12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zh-CN" altLang="en-US" dirty="0" smtClean="0"/>
              <a:t>办事处／分公司／自营门店</a:t>
            </a:r>
            <a:endParaRPr lang="zh-CN" altLang="en-US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 rot="10800000">
            <a:off x="2571736" y="3929066"/>
            <a:ext cx="825499" cy="52230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5274A6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CN" altLang="en-US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5929322" y="3929066"/>
            <a:ext cx="857249" cy="52230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5274A6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gray">
          <a:xfrm rot="16200000">
            <a:off x="4143372" y="4929198"/>
            <a:ext cx="1214446" cy="50006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5274A6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43174" y="364331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配送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29322" y="371475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配送</a:t>
            </a:r>
            <a:endParaRPr lang="zh-CN" altLang="en-US" dirty="0"/>
          </a:p>
        </p:txBody>
      </p:sp>
      <p:sp>
        <p:nvSpPr>
          <p:cNvPr id="15" name="流程图: 文档 14"/>
          <p:cNvSpPr/>
          <p:nvPr/>
        </p:nvSpPr>
        <p:spPr>
          <a:xfrm>
            <a:off x="714348" y="5429264"/>
            <a:ext cx="1714512" cy="785818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经销商库存销量上报单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流程图: 文档 15"/>
          <p:cNvSpPr/>
          <p:nvPr/>
        </p:nvSpPr>
        <p:spPr>
          <a:xfrm>
            <a:off x="6858016" y="5429264"/>
            <a:ext cx="1714512" cy="785818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销售单／零售单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2428860" y="5786454"/>
            <a:ext cx="4357718" cy="142876"/>
          </a:xfrm>
          <a:prstGeom prst="rect">
            <a:avLst/>
          </a:prstGeom>
          <a:solidFill>
            <a:srgbClr val="6399AB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071934" y="507207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数据统一归集到总部</a:t>
            </a:r>
            <a:endParaRPr lang="zh-CN" altLang="en-US" dirty="0"/>
          </a:p>
        </p:txBody>
      </p:sp>
      <p:sp>
        <p:nvSpPr>
          <p:cNvPr id="19" name="下箭头 18"/>
          <p:cNvSpPr/>
          <p:nvPr/>
        </p:nvSpPr>
        <p:spPr>
          <a:xfrm>
            <a:off x="1285852" y="4572008"/>
            <a:ext cx="21431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7643834" y="4572008"/>
            <a:ext cx="21431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643042" y="478632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录入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58148" y="471488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录入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4282" y="1714488"/>
            <a:ext cx="85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公司根据销售订单、经销商订单向经销商配送商品，根据要货单向自营店配送商品。</a:t>
            </a: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通过销售单、零售单、经销商库存销量上报单采集到各连锁店销售数据并进行决策分析。</a:t>
            </a:r>
            <a:endParaRPr lang="en-US" altLang="zh-CN" dirty="0" smtClean="0"/>
          </a:p>
        </p:txBody>
      </p:sp>
      <p:sp>
        <p:nvSpPr>
          <p:cNvPr id="24" name="右箭头 23"/>
          <p:cNvSpPr/>
          <p:nvPr/>
        </p:nvSpPr>
        <p:spPr>
          <a:xfrm flipV="1">
            <a:off x="2571736" y="3214686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71736" y="285749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订货</a:t>
            </a:r>
            <a:endParaRPr lang="zh-CN" altLang="en-US" dirty="0"/>
          </a:p>
        </p:txBody>
      </p:sp>
      <p:sp>
        <p:nvSpPr>
          <p:cNvPr id="26" name="左箭头 25"/>
          <p:cNvSpPr/>
          <p:nvPr/>
        </p:nvSpPr>
        <p:spPr>
          <a:xfrm>
            <a:off x="5929322" y="3143248"/>
            <a:ext cx="85725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929322" y="285749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要货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4282" y="1142984"/>
            <a:ext cx="164304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U+</a:t>
            </a:r>
            <a:r>
              <a:rPr lang="zh-CN" altLang="en-US" b="1" dirty="0" smtClean="0">
                <a:solidFill>
                  <a:srgbClr val="FFFF00"/>
                </a:solidFill>
              </a:rPr>
              <a:t>解决方案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9" name="Picture 2" descr="C:\Documents and Settings\guxiaolu\桌面\QC\149_1600_zscosol.com.cn副本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42852"/>
            <a:ext cx="928694" cy="9286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643042" y="142852"/>
            <a:ext cx="7215238" cy="83099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 smtClean="0"/>
              <a:t>连锁商贸型企业，自营店连锁加盟店少则几个，多则上百上千个。如何才能让门店快速开单，并且还能立即执行会员价，商品的促销价。。。这都是企业的零售管理要解决的问题。</a:t>
            </a:r>
            <a:endParaRPr lang="zh-CN" altLang="en-US" sz="1600" b="1" dirty="0"/>
          </a:p>
        </p:txBody>
      </p:sp>
      <p:grpSp>
        <p:nvGrpSpPr>
          <p:cNvPr id="32" name="组合 31"/>
          <p:cNvGrpSpPr/>
          <p:nvPr/>
        </p:nvGrpSpPr>
        <p:grpSpPr>
          <a:xfrm>
            <a:off x="357159" y="1714487"/>
            <a:ext cx="6000791" cy="4786347"/>
            <a:chOff x="1209675" y="1261676"/>
            <a:chExt cx="6887745" cy="5326449"/>
          </a:xfrm>
        </p:grpSpPr>
        <p:sp>
          <p:nvSpPr>
            <p:cNvPr id="4" name="Freeform 2"/>
            <p:cNvSpPr>
              <a:spLocks/>
            </p:cNvSpPr>
            <p:nvPr/>
          </p:nvSpPr>
          <p:spPr bwMode="gray">
            <a:xfrm>
              <a:off x="3805238" y="3795713"/>
              <a:ext cx="1265237" cy="803275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" name="Freeform 3"/>
            <p:cNvSpPr>
              <a:spLocks/>
            </p:cNvSpPr>
            <p:nvPr/>
          </p:nvSpPr>
          <p:spPr bwMode="gray">
            <a:xfrm>
              <a:off x="4443413" y="2817813"/>
              <a:ext cx="1735137" cy="1117600"/>
            </a:xfrm>
            <a:custGeom>
              <a:avLst/>
              <a:gdLst>
                <a:gd name="T0" fmla="*/ 2147483647 w 1093"/>
                <a:gd name="T1" fmla="*/ 2147483647 h 704"/>
                <a:gd name="T2" fmla="*/ 0 w 1093"/>
                <a:gd name="T3" fmla="*/ 2147483647 h 704"/>
                <a:gd name="T4" fmla="*/ 2147483647 w 1093"/>
                <a:gd name="T5" fmla="*/ 0 h 704"/>
                <a:gd name="T6" fmla="*/ 2147483647 w 1093"/>
                <a:gd name="T7" fmla="*/ 2147483647 h 704"/>
                <a:gd name="T8" fmla="*/ 2147483647 w 1093"/>
                <a:gd name="T9" fmla="*/ 2147483647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3"/>
                <a:gd name="T16" fmla="*/ 0 h 704"/>
                <a:gd name="T17" fmla="*/ 1093 w 1093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3" h="704">
                  <a:moveTo>
                    <a:pt x="64" y="704"/>
                  </a:moveTo>
                  <a:lnTo>
                    <a:pt x="0" y="622"/>
                  </a:lnTo>
                  <a:lnTo>
                    <a:pt x="820" y="0"/>
                  </a:lnTo>
                  <a:lnTo>
                    <a:pt x="1093" y="453"/>
                  </a:lnTo>
                  <a:lnTo>
                    <a:pt x="64" y="704"/>
                  </a:lnTo>
                  <a:close/>
                </a:path>
              </a:pathLst>
            </a:custGeom>
            <a:gradFill rotWithShape="1">
              <a:gsLst>
                <a:gs pos="0">
                  <a:srgbClr val="DAB720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gray">
            <a:xfrm>
              <a:off x="2973388" y="2844800"/>
              <a:ext cx="1470025" cy="1117600"/>
            </a:xfrm>
            <a:custGeom>
              <a:avLst/>
              <a:gdLst>
                <a:gd name="T0" fmla="*/ 2147483647 w 926"/>
                <a:gd name="T1" fmla="*/ 2147483647 h 704"/>
                <a:gd name="T2" fmla="*/ 2147483647 w 926"/>
                <a:gd name="T3" fmla="*/ 2147483647 h 704"/>
                <a:gd name="T4" fmla="*/ 0 w 926"/>
                <a:gd name="T5" fmla="*/ 2147483647 h 704"/>
                <a:gd name="T6" fmla="*/ 2147483647 w 926"/>
                <a:gd name="T7" fmla="*/ 0 h 704"/>
                <a:gd name="T8" fmla="*/ 2147483647 w 926"/>
                <a:gd name="T9" fmla="*/ 2147483647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6"/>
                <a:gd name="T16" fmla="*/ 0 h 704"/>
                <a:gd name="T17" fmla="*/ 926 w 926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6" h="704">
                  <a:moveTo>
                    <a:pt x="926" y="611"/>
                  </a:moveTo>
                  <a:lnTo>
                    <a:pt x="844" y="704"/>
                  </a:lnTo>
                  <a:lnTo>
                    <a:pt x="0" y="489"/>
                  </a:lnTo>
                  <a:lnTo>
                    <a:pt x="315" y="0"/>
                  </a:lnTo>
                  <a:lnTo>
                    <a:pt x="926" y="61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A3C97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09675" y="1558925"/>
              <a:ext cx="2257425" cy="2257425"/>
              <a:chOff x="867" y="738"/>
              <a:chExt cx="1422" cy="1422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gray">
              <a:xfrm>
                <a:off x="867" y="738"/>
                <a:ext cx="1422" cy="1422"/>
              </a:xfrm>
              <a:prstGeom prst="ellipse">
                <a:avLst/>
              </a:prstGeom>
              <a:gradFill rotWithShape="1">
                <a:gsLst>
                  <a:gs pos="0">
                    <a:srgbClr val="7C9959"/>
                  </a:gs>
                  <a:gs pos="100000">
                    <a:srgbClr val="A3C975"/>
                  </a:gs>
                </a:gsLst>
                <a:lin ang="2700000" scaled="1"/>
              </a:gradFill>
              <a:ln w="38100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gray">
              <a:xfrm>
                <a:off x="909" y="774"/>
                <a:ext cx="1337" cy="1348"/>
              </a:xfrm>
              <a:prstGeom prst="ellipse">
                <a:avLst/>
              </a:prstGeom>
              <a:gradFill rotWithShape="1">
                <a:gsLst>
                  <a:gs pos="0">
                    <a:srgbClr val="A3C975"/>
                  </a:gs>
                  <a:gs pos="100000">
                    <a:srgbClr val="7C9959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>
              <a:off x="1312864" y="2445205"/>
              <a:ext cx="2187567" cy="17997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zh-CN" altLang="en-US" sz="1200" dirty="0" smtClean="0">
                  <a:solidFill>
                    <a:srgbClr val="000000"/>
                  </a:solidFill>
                  <a:ea typeface="宋体" charset="-122"/>
                </a:rPr>
                <a:t>在线断网都支持收银，开单效率高。联网数据自动传输。</a:t>
              </a:r>
              <a:endParaRPr lang="en-US" altLang="zh-CN" sz="1200" dirty="0" smtClean="0">
                <a:solidFill>
                  <a:srgbClr val="000000"/>
                </a:solidFill>
                <a:ea typeface="宋体" charset="-122"/>
              </a:endParaRPr>
            </a:p>
            <a:p>
              <a:pPr eaLnBrk="0" hangingPunct="0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zh-CN" altLang="en-US" sz="1200" dirty="0" smtClean="0">
                  <a:solidFill>
                    <a:srgbClr val="000000"/>
                  </a:solidFill>
                  <a:ea typeface="宋体" charset="-122"/>
                </a:rPr>
                <a:t>支持现金、银行、代金券、积分抵现多种收银方式  </a:t>
              </a:r>
              <a:endParaRPr lang="en-US" altLang="zh-CN" sz="1200" dirty="0" smtClean="0">
                <a:solidFill>
                  <a:srgbClr val="000000"/>
                </a:solidFill>
                <a:ea typeface="宋体" charset="-122"/>
              </a:endParaRPr>
            </a:p>
            <a:p>
              <a:pPr eaLnBrk="0" hangingPunct="0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zh-CN" altLang="en-US" sz="1200" dirty="0" smtClean="0">
                  <a:solidFill>
                    <a:srgbClr val="000000"/>
                  </a:solidFill>
                  <a:ea typeface="宋体" charset="-122"/>
                </a:rPr>
                <a:t>多张小票合并成销售单，提升效率。</a:t>
              </a:r>
              <a:endParaRPr lang="en-US" altLang="zh-CN" sz="1200" dirty="0" smtClean="0">
                <a:solidFill>
                  <a:srgbClr val="000000"/>
                </a:solidFill>
                <a:ea typeface="宋体" charset="-122"/>
              </a:endParaRPr>
            </a:p>
            <a:p>
              <a:pPr eaLnBrk="0" hangingPunct="0">
                <a:lnSpc>
                  <a:spcPct val="110000"/>
                </a:lnSpc>
                <a:buFont typeface="Wingdings" pitchFamily="2" charset="2"/>
                <a:buChar char="Ø"/>
              </a:pPr>
              <a:endParaRPr lang="en-US" altLang="zh-CN" sz="1200" dirty="0">
                <a:solidFill>
                  <a:srgbClr val="000000"/>
                </a:solidFill>
                <a:ea typeface="宋体" charset="-122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5700713" y="1558925"/>
              <a:ext cx="2257425" cy="2257425"/>
              <a:chOff x="867" y="738"/>
              <a:chExt cx="1422" cy="1422"/>
            </a:xfrm>
          </p:grpSpPr>
          <p:sp>
            <p:nvSpPr>
              <p:cNvPr id="12" name="Oval 11"/>
              <p:cNvSpPr>
                <a:spLocks noChangeArrowheads="1"/>
              </p:cNvSpPr>
              <p:nvPr/>
            </p:nvSpPr>
            <p:spPr bwMode="gray">
              <a:xfrm>
                <a:off x="867" y="738"/>
                <a:ext cx="1422" cy="1422"/>
              </a:xfrm>
              <a:prstGeom prst="ellipse">
                <a:avLst/>
              </a:prstGeom>
              <a:gradFill rotWithShape="1">
                <a:gsLst>
                  <a:gs pos="0">
                    <a:srgbClr val="A19D57"/>
                  </a:gs>
                  <a:gs pos="100000">
                    <a:srgbClr val="D3CE73"/>
                  </a:gs>
                </a:gsLst>
                <a:lin ang="2700000" scaled="1"/>
              </a:gradFill>
              <a:ln w="38100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gray">
              <a:xfrm>
                <a:off x="909" y="774"/>
                <a:ext cx="1337" cy="1348"/>
              </a:xfrm>
              <a:prstGeom prst="ellipse">
                <a:avLst/>
              </a:prstGeom>
              <a:gradFill rotWithShape="1">
                <a:gsLst>
                  <a:gs pos="0">
                    <a:srgbClr val="D3CE73"/>
                  </a:gs>
                  <a:gs pos="100000">
                    <a:srgbClr val="A19D5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14" name="Rectangle 13"/>
            <p:cNvSpPr>
              <a:spLocks noChangeArrowheads="1"/>
            </p:cNvSpPr>
            <p:nvPr/>
          </p:nvSpPr>
          <p:spPr bwMode="gray">
            <a:xfrm>
              <a:off x="5828858" y="2451526"/>
              <a:ext cx="2268562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Font typeface="Wingdings" pitchFamily="2" charset="2"/>
                <a:buChar char="Ø"/>
              </a:pPr>
              <a:r>
                <a:rPr lang="zh-CN" altLang="zh-CN" sz="1200" dirty="0" smtClean="0">
                  <a:cs typeface="Arial" pitchFamily="34" charset="0"/>
                </a:rPr>
                <a:t> </a:t>
              </a:r>
              <a:r>
                <a:rPr lang="zh-CN" altLang="en-US" sz="1200" dirty="0" smtClean="0">
                  <a:cs typeface="Arial" pitchFamily="34" charset="0"/>
                </a:rPr>
                <a:t>卡类型自定义</a:t>
              </a:r>
              <a:endParaRPr lang="en-US" altLang="zh-CN" sz="1200" dirty="0" smtClean="0">
                <a:cs typeface="Arial" pitchFamily="34" charset="0"/>
              </a:endParaRPr>
            </a:p>
            <a:p>
              <a:pPr eaLnBrk="0" hangingPunct="0">
                <a:buFont typeface="Wingdings" pitchFamily="2" charset="2"/>
                <a:buChar char="Ø"/>
              </a:pPr>
              <a:r>
                <a:rPr lang="zh-CN" altLang="en-US" sz="1200" dirty="0" smtClean="0">
                  <a:cs typeface="Arial" pitchFamily="34" charset="0"/>
                </a:rPr>
                <a:t>不同卡类型对应功能自定义</a:t>
              </a:r>
              <a:endParaRPr lang="en-US" altLang="zh-CN" sz="1200" dirty="0" smtClean="0">
                <a:cs typeface="Arial" pitchFamily="34" charset="0"/>
              </a:endParaRPr>
            </a:p>
            <a:p>
              <a:pPr eaLnBrk="0" hangingPunct="0">
                <a:buFont typeface="Wingdings" pitchFamily="2" charset="2"/>
                <a:buChar char="Ø"/>
              </a:pPr>
              <a:r>
                <a:rPr lang="zh-CN" altLang="en-US" sz="1200" dirty="0" smtClean="0">
                  <a:cs typeface="Arial" pitchFamily="34" charset="0"/>
                </a:rPr>
                <a:t>积分奖励自定义</a:t>
              </a:r>
              <a:endParaRPr lang="en-US" altLang="zh-CN" sz="1200" dirty="0" smtClean="0">
                <a:cs typeface="Arial" pitchFamily="34" charset="0"/>
              </a:endParaRPr>
            </a:p>
            <a:p>
              <a:pPr eaLnBrk="0" hangingPunct="0">
                <a:buFont typeface="Wingdings" pitchFamily="2" charset="2"/>
                <a:buChar char="Ø"/>
              </a:pPr>
              <a:r>
                <a:rPr lang="zh-CN" altLang="en-US" sz="1200" dirty="0" smtClean="0">
                  <a:cs typeface="Arial" pitchFamily="34" charset="0"/>
                </a:rPr>
                <a:t>折扣自定义</a:t>
              </a:r>
              <a:endParaRPr lang="en-US" altLang="zh-CN" sz="1200" dirty="0" smtClean="0">
                <a:cs typeface="Arial" pitchFamily="34" charset="0"/>
              </a:endParaRPr>
            </a:p>
            <a:p>
              <a:pPr eaLnBrk="0" hangingPunct="0">
                <a:buFont typeface="Wingdings" pitchFamily="2" charset="2"/>
                <a:buChar char="Ø"/>
              </a:pPr>
              <a:r>
                <a:rPr lang="zh-CN" altLang="en-US" sz="1200" dirty="0" smtClean="0">
                  <a:cs typeface="Arial" pitchFamily="34" charset="0"/>
                </a:rPr>
                <a:t>卡类型自动升级</a:t>
              </a:r>
              <a:endParaRPr lang="en-US" altLang="zh-CN" sz="1200" dirty="0" smtClean="0">
                <a:cs typeface="Arial" pitchFamily="34" charset="0"/>
              </a:endParaRPr>
            </a:p>
            <a:p>
              <a:pPr eaLnBrk="0" hangingPunct="0">
                <a:buFont typeface="Wingdings" pitchFamily="2" charset="2"/>
                <a:buChar char="Ø"/>
              </a:pPr>
              <a:r>
                <a:rPr lang="zh-CN" altLang="en-US" sz="1200" dirty="0" smtClean="0">
                  <a:cs typeface="Arial" pitchFamily="34" charset="0"/>
                </a:rPr>
                <a:t>积分多种处理方式</a:t>
              </a:r>
              <a:endParaRPr lang="en-US" altLang="zh-CN" sz="1200" dirty="0" smtClean="0">
                <a:cs typeface="Arial" pitchFamily="34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3336925" y="4330700"/>
              <a:ext cx="2257425" cy="2257425"/>
              <a:chOff x="867" y="738"/>
              <a:chExt cx="1422" cy="1422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gray">
              <a:xfrm>
                <a:off x="867" y="738"/>
                <a:ext cx="1422" cy="1422"/>
              </a:xfrm>
              <a:prstGeom prst="ellipse">
                <a:avLst/>
              </a:prstGeom>
              <a:gradFill rotWithShape="1">
                <a:gsLst>
                  <a:gs pos="0">
                    <a:srgbClr val="7474C2"/>
                  </a:gs>
                  <a:gs pos="100000">
                    <a:srgbClr val="9999FF"/>
                  </a:gs>
                </a:gsLst>
                <a:lin ang="2700000" scaled="1"/>
              </a:gradFill>
              <a:ln w="38100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909" y="774"/>
                <a:ext cx="1337" cy="1348"/>
              </a:xfrm>
              <a:prstGeom prst="ellipse">
                <a:avLst/>
              </a:prstGeom>
              <a:gradFill rotWithShape="1">
                <a:gsLst>
                  <a:gs pos="0">
                    <a:srgbClr val="9999FF"/>
                  </a:gs>
                  <a:gs pos="100000">
                    <a:srgbClr val="7474C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18" name="Rectangle 17"/>
            <p:cNvSpPr>
              <a:spLocks noChangeArrowheads="1"/>
            </p:cNvSpPr>
            <p:nvPr/>
          </p:nvSpPr>
          <p:spPr bwMode="gray">
            <a:xfrm>
              <a:off x="3440113" y="5286375"/>
              <a:ext cx="1946275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10000"/>
                </a:lnSpc>
                <a:buFont typeface="Wingdings" pitchFamily="2" charset="2"/>
                <a:buChar char="Ø"/>
              </a:pPr>
              <a:endParaRPr lang="en-US" altLang="zh-CN" sz="12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3587586" y="1261676"/>
              <a:ext cx="1993900" cy="719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b="1" dirty="0" smtClean="0">
                  <a:solidFill>
                    <a:srgbClr val="1C1C1C"/>
                  </a:solidFill>
                  <a:latin typeface="+mn-ea"/>
                </a:rPr>
                <a:t>零售</a:t>
              </a:r>
              <a:endParaRPr lang="en-US" altLang="zh-CN" sz="3600" b="1" dirty="0">
                <a:solidFill>
                  <a:srgbClr val="1C1C1C"/>
                </a:solidFill>
                <a:latin typeface="+mn-ea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3448050" y="4395788"/>
              <a:ext cx="2024063" cy="785812"/>
            </a:xfrm>
            <a:custGeom>
              <a:avLst/>
              <a:gdLst>
                <a:gd name="T0" fmla="*/ 0 w 1291"/>
                <a:gd name="T1" fmla="*/ 2147483647 h 495"/>
                <a:gd name="T2" fmla="*/ 2147483647 w 1291"/>
                <a:gd name="T3" fmla="*/ 2147483647 h 495"/>
                <a:gd name="T4" fmla="*/ 2147483647 w 1291"/>
                <a:gd name="T5" fmla="*/ 2147483647 h 495"/>
                <a:gd name="T6" fmla="*/ 2147483647 w 1291"/>
                <a:gd name="T7" fmla="*/ 0 h 495"/>
                <a:gd name="T8" fmla="*/ 2147483647 w 1291"/>
                <a:gd name="T9" fmla="*/ 2147483647 h 495"/>
                <a:gd name="T10" fmla="*/ 0 w 1291"/>
                <a:gd name="T11" fmla="*/ 2147483647 h 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1"/>
                <a:gd name="T19" fmla="*/ 0 h 495"/>
                <a:gd name="T20" fmla="*/ 1291 w 1291"/>
                <a:gd name="T21" fmla="*/ 495 h 4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1" h="495">
                  <a:moveTo>
                    <a:pt x="0" y="495"/>
                  </a:moveTo>
                  <a:lnTo>
                    <a:pt x="1291" y="488"/>
                  </a:lnTo>
                  <a:cubicBezTo>
                    <a:pt x="1255" y="336"/>
                    <a:pt x="1163" y="231"/>
                    <a:pt x="1079" y="156"/>
                  </a:cubicBezTo>
                  <a:cubicBezTo>
                    <a:pt x="995" y="81"/>
                    <a:pt x="854" y="0"/>
                    <a:pt x="635" y="0"/>
                  </a:cubicBezTo>
                  <a:cubicBezTo>
                    <a:pt x="416" y="0"/>
                    <a:pt x="340" y="63"/>
                    <a:pt x="230" y="143"/>
                  </a:cubicBezTo>
                  <a:cubicBezTo>
                    <a:pt x="120" y="223"/>
                    <a:pt x="6" y="413"/>
                    <a:pt x="0" y="495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black">
            <a:xfrm>
              <a:off x="3206122" y="4708525"/>
              <a:ext cx="2216781" cy="3749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000" b="1" dirty="0" smtClean="0">
                  <a:solidFill>
                    <a:srgbClr val="FFFFFF"/>
                  </a:solidFill>
                  <a:ea typeface="宋体" pitchFamily="2" charset="-122"/>
                </a:rPr>
                <a:t>   零售促销</a:t>
              </a:r>
              <a:endParaRPr lang="en-US" altLang="zh-CN" sz="2000" b="1" dirty="0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5810250" y="1614488"/>
              <a:ext cx="2033588" cy="781050"/>
            </a:xfrm>
            <a:custGeom>
              <a:avLst/>
              <a:gdLst>
                <a:gd name="T0" fmla="*/ 0 w 1293"/>
                <a:gd name="T1" fmla="*/ 2147483647 h 492"/>
                <a:gd name="T2" fmla="*/ 2147483647 w 1293"/>
                <a:gd name="T3" fmla="*/ 2147483647 h 492"/>
                <a:gd name="T4" fmla="*/ 2147483647 w 1293"/>
                <a:gd name="T5" fmla="*/ 2147483647 h 492"/>
                <a:gd name="T6" fmla="*/ 2147483647 w 1293"/>
                <a:gd name="T7" fmla="*/ 0 h 492"/>
                <a:gd name="T8" fmla="*/ 2147483647 w 1293"/>
                <a:gd name="T9" fmla="*/ 2147483647 h 492"/>
                <a:gd name="T10" fmla="*/ 0 w 1293"/>
                <a:gd name="T11" fmla="*/ 2147483647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3"/>
                <a:gd name="T19" fmla="*/ 0 h 492"/>
                <a:gd name="T20" fmla="*/ 1293 w 1293"/>
                <a:gd name="T21" fmla="*/ 492 h 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3" h="492">
                  <a:moveTo>
                    <a:pt x="0" y="490"/>
                  </a:moveTo>
                  <a:lnTo>
                    <a:pt x="1293" y="492"/>
                  </a:lnTo>
                  <a:cubicBezTo>
                    <a:pt x="1257" y="340"/>
                    <a:pt x="1165" y="235"/>
                    <a:pt x="1081" y="160"/>
                  </a:cubicBezTo>
                  <a:cubicBezTo>
                    <a:pt x="997" y="85"/>
                    <a:pt x="867" y="0"/>
                    <a:pt x="648" y="0"/>
                  </a:cubicBezTo>
                  <a:cubicBezTo>
                    <a:pt x="429" y="0"/>
                    <a:pt x="342" y="67"/>
                    <a:pt x="232" y="147"/>
                  </a:cubicBezTo>
                  <a:cubicBezTo>
                    <a:pt x="122" y="227"/>
                    <a:pt x="18" y="421"/>
                    <a:pt x="0" y="490"/>
                  </a:cubicBezTo>
                  <a:close/>
                </a:path>
              </a:pathLst>
            </a:custGeom>
            <a:solidFill>
              <a:srgbClr val="D3CE7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gray">
            <a:xfrm>
              <a:off x="1311275" y="1616075"/>
              <a:ext cx="2038350" cy="785813"/>
            </a:xfrm>
            <a:custGeom>
              <a:avLst/>
              <a:gdLst>
                <a:gd name="T0" fmla="*/ 0 w 1284"/>
                <a:gd name="T1" fmla="*/ 2147483647 h 495"/>
                <a:gd name="T2" fmla="*/ 2147483647 w 1284"/>
                <a:gd name="T3" fmla="*/ 2147483647 h 495"/>
                <a:gd name="T4" fmla="*/ 2147483647 w 1284"/>
                <a:gd name="T5" fmla="*/ 2147483647 h 495"/>
                <a:gd name="T6" fmla="*/ 2147483647 w 1284"/>
                <a:gd name="T7" fmla="*/ 0 h 495"/>
                <a:gd name="T8" fmla="*/ 2147483647 w 1284"/>
                <a:gd name="T9" fmla="*/ 2147483647 h 495"/>
                <a:gd name="T10" fmla="*/ 0 w 1284"/>
                <a:gd name="T11" fmla="*/ 2147483647 h 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4"/>
                <a:gd name="T19" fmla="*/ 0 h 495"/>
                <a:gd name="T20" fmla="*/ 1284 w 1284"/>
                <a:gd name="T21" fmla="*/ 495 h 4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4" h="495">
                  <a:moveTo>
                    <a:pt x="0" y="495"/>
                  </a:moveTo>
                  <a:lnTo>
                    <a:pt x="1284" y="492"/>
                  </a:lnTo>
                  <a:cubicBezTo>
                    <a:pt x="1248" y="340"/>
                    <a:pt x="1156" y="235"/>
                    <a:pt x="1072" y="160"/>
                  </a:cubicBezTo>
                  <a:cubicBezTo>
                    <a:pt x="988" y="85"/>
                    <a:pt x="858" y="0"/>
                    <a:pt x="639" y="0"/>
                  </a:cubicBezTo>
                  <a:cubicBezTo>
                    <a:pt x="420" y="0"/>
                    <a:pt x="333" y="67"/>
                    <a:pt x="223" y="147"/>
                  </a:cubicBezTo>
                  <a:cubicBezTo>
                    <a:pt x="113" y="227"/>
                    <a:pt x="18" y="426"/>
                    <a:pt x="0" y="495"/>
                  </a:cubicBezTo>
                  <a:close/>
                </a:path>
              </a:pathLst>
            </a:custGeom>
            <a:solidFill>
              <a:srgbClr val="A3C97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black">
            <a:xfrm>
              <a:off x="5601861" y="1927225"/>
              <a:ext cx="2156252" cy="355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000" b="1" dirty="0" smtClean="0">
                  <a:solidFill>
                    <a:srgbClr val="FFFFFF"/>
                  </a:solidFill>
                  <a:ea typeface="宋体" pitchFamily="2" charset="-122"/>
                </a:rPr>
                <a:t>   会员管理</a:t>
              </a:r>
              <a:endParaRPr lang="en-US" altLang="zh-CN" sz="2000" b="1" dirty="0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439863" y="1936750"/>
              <a:ext cx="1836737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000" b="1" dirty="0" smtClean="0">
                  <a:solidFill>
                    <a:srgbClr val="FFFFFF"/>
                  </a:solidFill>
                  <a:ea typeface="宋体" pitchFamily="2" charset="-122"/>
                </a:rPr>
                <a:t>零售</a:t>
              </a:r>
              <a:r>
                <a:rPr lang="en-US" altLang="zh-CN" sz="2000" b="1" dirty="0" smtClean="0">
                  <a:solidFill>
                    <a:srgbClr val="FFFFFF"/>
                  </a:solidFill>
                  <a:ea typeface="宋体" pitchFamily="2" charset="-122"/>
                </a:rPr>
                <a:t>POS</a:t>
              </a:r>
              <a:endParaRPr lang="en-US" altLang="zh-CN" sz="2000" b="1" dirty="0">
                <a:solidFill>
                  <a:srgbClr val="FFFFFF"/>
                </a:solidFill>
                <a:ea typeface="宋体" pitchFamily="2" charset="-122"/>
              </a:endParaRPr>
            </a:p>
          </p:txBody>
        </p:sp>
        <p:pic>
          <p:nvPicPr>
            <p:cNvPr id="27" name="Picture 28" descr="28"/>
            <p:cNvPicPr>
              <a:picLocks noChangeAspect="1" noChangeArrowheads="1"/>
            </p:cNvPicPr>
            <p:nvPr/>
          </p:nvPicPr>
          <p:blipFill>
            <a:blip r:embed="rId2" cstate="print"/>
            <a:srcRect t="14262"/>
            <a:stretch>
              <a:fillRect/>
            </a:stretch>
          </p:blipFill>
          <p:spPr bwMode="auto">
            <a:xfrm>
              <a:off x="3641734" y="2498732"/>
              <a:ext cx="2216150" cy="200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9"/>
            <p:cNvSpPr>
              <a:spLocks noChangeArrowheads="1"/>
            </p:cNvSpPr>
            <p:nvPr/>
          </p:nvSpPr>
          <p:spPr bwMode="gray">
            <a:xfrm>
              <a:off x="3571868" y="5143512"/>
              <a:ext cx="2187567" cy="1403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1200" dirty="0" smtClean="0">
                  <a:cs typeface="Arial" pitchFamily="34" charset="0"/>
                </a:rPr>
                <a:t>提供五种类型的促销方案</a:t>
              </a:r>
              <a:endParaRPr lang="en-US" altLang="zh-CN" sz="1200" dirty="0" smtClean="0">
                <a:cs typeface="Arial" pitchFamily="34" charset="0"/>
              </a:endParaRPr>
            </a:p>
            <a:p>
              <a:pPr eaLnBrk="0" hangingPunct="0">
                <a:buFont typeface="Wingdings" pitchFamily="2" charset="2"/>
                <a:buChar char="Ø"/>
              </a:pPr>
              <a:r>
                <a:rPr lang="zh-CN" altLang="en-US" sz="1200" dirty="0" smtClean="0">
                  <a:cs typeface="Arial" pitchFamily="34" charset="0"/>
                </a:rPr>
                <a:t>特价促销</a:t>
              </a:r>
              <a:endParaRPr lang="en-US" altLang="zh-CN" sz="1200" dirty="0" smtClean="0">
                <a:cs typeface="Arial" pitchFamily="34" charset="0"/>
              </a:endParaRPr>
            </a:p>
            <a:p>
              <a:pPr eaLnBrk="0" hangingPunct="0">
                <a:buFont typeface="Wingdings" pitchFamily="2" charset="2"/>
                <a:buChar char="Ø"/>
              </a:pPr>
              <a:r>
                <a:rPr lang="zh-CN" altLang="en-US" sz="1200" dirty="0" smtClean="0">
                  <a:cs typeface="Arial" pitchFamily="34" charset="0"/>
                </a:rPr>
                <a:t>赠品促销</a:t>
              </a:r>
              <a:endParaRPr lang="en-US" altLang="zh-CN" sz="1200" dirty="0" smtClean="0">
                <a:cs typeface="Arial" pitchFamily="34" charset="0"/>
              </a:endParaRPr>
            </a:p>
            <a:p>
              <a:pPr eaLnBrk="0" hangingPunct="0">
                <a:buFont typeface="Wingdings" pitchFamily="2" charset="2"/>
                <a:buChar char="Ø"/>
              </a:pPr>
              <a:r>
                <a:rPr lang="zh-CN" altLang="en-US" sz="1200" dirty="0" smtClean="0">
                  <a:cs typeface="Arial" pitchFamily="34" charset="0"/>
                </a:rPr>
                <a:t>让利促销</a:t>
              </a:r>
              <a:endParaRPr lang="en-US" altLang="zh-CN" sz="1200" dirty="0" smtClean="0">
                <a:cs typeface="Arial" pitchFamily="34" charset="0"/>
              </a:endParaRPr>
            </a:p>
            <a:p>
              <a:pPr eaLnBrk="0" hangingPunct="0">
                <a:buFont typeface="Wingdings" pitchFamily="2" charset="2"/>
                <a:buChar char="Ø"/>
              </a:pPr>
              <a:r>
                <a:rPr lang="zh-CN" altLang="en-US" sz="1200" dirty="0" smtClean="0">
                  <a:cs typeface="Arial" pitchFamily="34" charset="0"/>
                </a:rPr>
                <a:t>打折促销</a:t>
              </a:r>
              <a:endParaRPr lang="en-US" altLang="zh-CN" sz="1200" dirty="0" smtClean="0">
                <a:cs typeface="Arial" pitchFamily="34" charset="0"/>
              </a:endParaRPr>
            </a:p>
            <a:p>
              <a:pPr eaLnBrk="0" hangingPunct="0">
                <a:buFont typeface="Wingdings" pitchFamily="2" charset="2"/>
                <a:buChar char="Ø"/>
              </a:pPr>
              <a:r>
                <a:rPr lang="zh-CN" altLang="en-US" sz="1200" dirty="0" smtClean="0">
                  <a:cs typeface="Arial" pitchFamily="34" charset="0"/>
                </a:rPr>
                <a:t>组合促销</a:t>
              </a:r>
              <a:endParaRPr lang="zh-CN" altLang="zh-CN" sz="1200" dirty="0" smtClean="0">
                <a:cs typeface="Arial" pitchFamily="34" charset="0"/>
              </a:endParaRPr>
            </a:p>
            <a:p>
              <a:pPr eaLnBrk="0" hangingPunct="0">
                <a:lnSpc>
                  <a:spcPct val="110000"/>
                </a:lnSpc>
                <a:buFont typeface="Wingdings" pitchFamily="2" charset="2"/>
                <a:buChar char="Ø"/>
              </a:pPr>
              <a:endParaRPr lang="en-US" altLang="zh-CN" sz="1200" dirty="0" smtClean="0">
                <a:solidFill>
                  <a:srgbClr val="000000"/>
                </a:solidFill>
                <a:ea typeface="宋体" charset="-122"/>
              </a:endParaRPr>
            </a:p>
          </p:txBody>
        </p:sp>
      </p:grpSp>
      <p:sp>
        <p:nvSpPr>
          <p:cNvPr id="36" name="内容占位符 4"/>
          <p:cNvSpPr>
            <a:spLocks noGrp="1"/>
          </p:cNvSpPr>
          <p:nvPr>
            <p:ph idx="1"/>
          </p:nvPr>
        </p:nvSpPr>
        <p:spPr>
          <a:xfrm>
            <a:off x="6215074" y="1500174"/>
            <a:ext cx="2571768" cy="5214974"/>
          </a:xfrm>
        </p:spPr>
        <p:txBody>
          <a:bodyPr>
            <a:normAutofit/>
          </a:bodyPr>
          <a:lstStyle/>
          <a:p>
            <a:r>
              <a:rPr lang="en-US" altLang="zh-CN" sz="1400" dirty="0" smtClean="0"/>
              <a:t>POS</a:t>
            </a:r>
            <a:r>
              <a:rPr lang="zh-CN" altLang="en-US" sz="1400" dirty="0" smtClean="0"/>
              <a:t>收银</a:t>
            </a:r>
            <a:endParaRPr lang="en-US" altLang="zh-CN" sz="1400" dirty="0" smtClean="0"/>
          </a:p>
          <a:p>
            <a:pPr lvl="1"/>
            <a:r>
              <a:rPr lang="en-US" altLang="zh-CN" sz="1300" dirty="0" smtClean="0"/>
              <a:t>c/s</a:t>
            </a:r>
            <a:r>
              <a:rPr lang="zh-CN" altLang="en-US" sz="1300" dirty="0" smtClean="0"/>
              <a:t>架构，开单效率高。</a:t>
            </a:r>
            <a:endParaRPr lang="en-US" altLang="zh-CN" sz="1300" dirty="0" smtClean="0"/>
          </a:p>
          <a:p>
            <a:pPr lvl="1"/>
            <a:r>
              <a:rPr lang="zh-CN" altLang="en-US" sz="1300" dirty="0" smtClean="0"/>
              <a:t>联网</a:t>
            </a:r>
            <a:r>
              <a:rPr lang="zh-CN" altLang="en-US" sz="1300" dirty="0"/>
              <a:t>断</a:t>
            </a:r>
            <a:r>
              <a:rPr lang="zh-CN" altLang="en-US" sz="1300" dirty="0" smtClean="0"/>
              <a:t>网都支持</a:t>
            </a:r>
            <a:endParaRPr lang="en-US" altLang="zh-CN" sz="1300" dirty="0" smtClean="0"/>
          </a:p>
          <a:p>
            <a:pPr lvl="1"/>
            <a:r>
              <a:rPr lang="zh-CN" altLang="en-US" sz="1300" dirty="0" smtClean="0"/>
              <a:t>支持会员促销、零售促销。</a:t>
            </a:r>
            <a:endParaRPr lang="en-US" altLang="zh-CN" sz="1300" dirty="0" smtClean="0"/>
          </a:p>
          <a:p>
            <a:r>
              <a:rPr lang="zh-CN" altLang="en-US" sz="1400" dirty="0" smtClean="0"/>
              <a:t>解决零售大数据量方案</a:t>
            </a:r>
            <a:r>
              <a:rPr lang="en-US" altLang="zh-CN" sz="1400" dirty="0" smtClean="0"/>
              <a:t>        </a:t>
            </a:r>
          </a:p>
          <a:p>
            <a:pPr>
              <a:buNone/>
            </a:pPr>
            <a:r>
              <a:rPr lang="en-US" altLang="zh-CN" sz="1300" dirty="0" smtClean="0"/>
              <a:t>           </a:t>
            </a:r>
            <a:r>
              <a:rPr lang="zh-CN" altLang="en-US" sz="1300" dirty="0" smtClean="0"/>
              <a:t>收银小票</a:t>
            </a:r>
            <a:r>
              <a:rPr lang="zh-CN" altLang="en-US" sz="1300" dirty="0" smtClean="0">
                <a:solidFill>
                  <a:srgbClr val="FF0000"/>
                </a:solidFill>
              </a:rPr>
              <a:t>按时间段 按天 按交班记录 逐行合并</a:t>
            </a:r>
            <a:r>
              <a:rPr lang="zh-CN" altLang="en-US" sz="1300" dirty="0" smtClean="0"/>
              <a:t>四种合并方式生成销售单据，，快速汇集数据形成报表，提供决策分析。</a:t>
            </a:r>
            <a:endParaRPr lang="en-US" altLang="zh-CN" sz="1300" dirty="0" smtClean="0"/>
          </a:p>
          <a:p>
            <a:r>
              <a:rPr lang="zh-CN" altLang="en-US" sz="1400" dirty="0" smtClean="0"/>
              <a:t>零售促销</a:t>
            </a:r>
            <a:endParaRPr lang="en-US" altLang="zh-CN" sz="1400" dirty="0" smtClean="0"/>
          </a:p>
          <a:p>
            <a:pPr lvl="1"/>
            <a:r>
              <a:rPr lang="zh-CN" altLang="en-US" sz="1300" dirty="0" smtClean="0"/>
              <a:t>零售促销可以按金额、按数量设置促销方案</a:t>
            </a:r>
            <a:endParaRPr lang="en-US" altLang="zh-CN" sz="1300" dirty="0" smtClean="0"/>
          </a:p>
          <a:p>
            <a:pPr lvl="1"/>
            <a:r>
              <a:rPr lang="zh-CN" altLang="en-US" sz="1300" dirty="0" smtClean="0"/>
              <a:t>特价促销还可以针对批发销售设置</a:t>
            </a:r>
            <a:endParaRPr lang="en-US" altLang="zh-CN" sz="1300" dirty="0" smtClean="0"/>
          </a:p>
          <a:p>
            <a:r>
              <a:rPr lang="zh-CN" altLang="en-US" sz="1400" dirty="0" smtClean="0"/>
              <a:t>会员管理</a:t>
            </a:r>
            <a:endParaRPr lang="en-US" altLang="zh-CN" sz="1400" dirty="0" smtClean="0"/>
          </a:p>
          <a:p>
            <a:pPr lvl="1"/>
            <a:r>
              <a:rPr lang="zh-CN" altLang="en-US" sz="1300" dirty="0" smtClean="0"/>
              <a:t>会员卡功能有：会员价 、会员折扣、会员积分、会员储值</a:t>
            </a:r>
            <a:endParaRPr lang="en-US" altLang="zh-CN" sz="1300" dirty="0" smtClean="0"/>
          </a:p>
          <a:p>
            <a:pPr lvl="1"/>
            <a:r>
              <a:rPr lang="zh-CN" altLang="en-US" sz="1300" dirty="0" smtClean="0"/>
              <a:t>积分处理：积分转储值、积分抵现、积分赠送商品 、积分赠送礼券</a:t>
            </a:r>
            <a:endParaRPr lang="en-US" altLang="zh-CN" sz="1300" dirty="0" smtClean="0"/>
          </a:p>
          <a:p>
            <a:pPr lvl="1"/>
            <a:endParaRPr lang="en-US" altLang="zh-CN" sz="10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14282" y="1142984"/>
            <a:ext cx="164304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U+</a:t>
            </a:r>
            <a:r>
              <a:rPr lang="zh-CN" altLang="en-US" b="1" dirty="0" smtClean="0">
                <a:solidFill>
                  <a:srgbClr val="FFFF00"/>
                </a:solidFill>
              </a:rPr>
              <a:t>解决方案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33" name="Picture 2" descr="C:\Documents and Settings\guxiaolu\桌面\QC\149_1600_zscosol.com.cn副本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42852"/>
            <a:ext cx="928694" cy="9286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500306"/>
            <a:ext cx="2428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U+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贸宝分销插件无缝对接</a:t>
            </a:r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U+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商贸分销</a:t>
            </a:r>
            <a:r>
              <a:rPr lang="en-US" altLang="zh-CN" sz="1600" dirty="0" err="1" smtClean="0">
                <a:solidFill>
                  <a:srgbClr val="FF0000"/>
                </a:solidFill>
                <a:latin typeface="+mn-ea"/>
              </a:rPr>
              <a:t>.net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。完全可以实现业务财务独立操作。</a:t>
            </a:r>
            <a:endParaRPr lang="en-US" altLang="zh-CN" sz="1600" dirty="0" smtClean="0">
              <a:solidFill>
                <a:srgbClr val="FF0000"/>
              </a:solidFill>
              <a:latin typeface="+mn-ea"/>
            </a:endParaRPr>
          </a:p>
          <a:p>
            <a:pPr>
              <a:buFont typeface="Wingdings" pitchFamily="2" charset="2"/>
              <a:buChar char="l"/>
            </a:pPr>
            <a:endParaRPr lang="en-US" altLang="zh-CN" sz="1600" dirty="0" smtClean="0">
              <a:solidFill>
                <a:srgbClr val="FF0000"/>
              </a:solidFill>
              <a:latin typeface="+mn-ea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业务到财务一站式，业务单据过账，直接生成会计凭证，直接生成财务报表、账簿。</a:t>
            </a:r>
            <a:endParaRPr lang="en-US" altLang="zh-CN" sz="1600" dirty="0" smtClean="0">
              <a:solidFill>
                <a:srgbClr val="FF0000"/>
              </a:solidFill>
              <a:latin typeface="+mn-ea"/>
            </a:endParaRPr>
          </a:p>
          <a:p>
            <a:pPr>
              <a:buFont typeface="Wingdings" pitchFamily="2" charset="2"/>
              <a:buChar char="l"/>
            </a:pPr>
            <a:endParaRPr lang="en-US" altLang="zh-CN" sz="1600" dirty="0" smtClean="0">
              <a:solidFill>
                <a:srgbClr val="FF0000"/>
              </a:solidFill>
              <a:latin typeface="+mn-ea"/>
            </a:endParaRPr>
          </a:p>
          <a:p>
            <a:pPr>
              <a:buFont typeface="Wingdings" pitchFamily="2" charset="2"/>
              <a:buChar char="l"/>
            </a:pPr>
            <a:endParaRPr lang="en-US" altLang="zh-CN" sz="16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43042" y="142852"/>
            <a:ext cx="7215238" cy="83099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 smtClean="0"/>
              <a:t>小微型商贸企业通常情况是以业务为核心，财务为主体。企业平常都比较关注业务动态，财务人员到月末才会做账。这样业务财务需要完全独立同时又需要关联。这样的管理特点，目前市面没有什么性价比好的软件能满足。</a:t>
            </a:r>
            <a:endParaRPr lang="zh-CN" altLang="en-US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643314"/>
            <a:ext cx="62865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1714488"/>
            <a:ext cx="2214578" cy="646331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业务驱动财务的财务业务一体化</a:t>
            </a:r>
            <a:endParaRPr lang="zh-CN" altLang="en-US" b="1" dirty="0"/>
          </a:p>
        </p:txBody>
      </p:sp>
      <p:pic>
        <p:nvPicPr>
          <p:cNvPr id="10" name="Picture 1" descr="C:\Users\hj\Documents\Tencent Files\125915568\Image\Image1\PTBSC$P]TLEK)3Z)CNB[H`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142984"/>
            <a:ext cx="6286544" cy="2357454"/>
          </a:xfrm>
          <a:prstGeom prst="rect">
            <a:avLst/>
          </a:prstGeom>
          <a:noFill/>
        </p:spPr>
      </p:pic>
      <p:pic>
        <p:nvPicPr>
          <p:cNvPr id="11" name="Picture 2" descr="C:\Documents and Settings\guxiaolu\桌面\QC\149_1600_zscosol.com.cn副本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42852"/>
            <a:ext cx="928694" cy="9286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282" y="1142984"/>
            <a:ext cx="164304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U+</a:t>
            </a:r>
            <a:r>
              <a:rPr lang="zh-CN" altLang="en-US" b="1" dirty="0" smtClean="0">
                <a:solidFill>
                  <a:srgbClr val="FFFF00"/>
                </a:solidFill>
              </a:rPr>
              <a:t>解决方案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643050"/>
            <a:ext cx="60007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215206" y="1429701"/>
          <a:ext cx="1571636" cy="4790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1549195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售价、进价、成本价细分更大程度上满足小微型商贸企业对价格的不同需求。</a:t>
                      </a:r>
                      <a:endParaRPr lang="zh-CN" altLang="en-US" sz="1600" dirty="0"/>
                    </a:p>
                  </a:txBody>
                  <a:tcPr/>
                </a:tc>
              </a:tr>
              <a:tr h="1686991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进货，销售、调拨、拆装里的价格都可实时跟踪。</a:t>
                      </a:r>
                      <a:endParaRPr lang="zh-CN" altLang="en-US" sz="1600" dirty="0"/>
                    </a:p>
                  </a:txBody>
                  <a:tcPr/>
                </a:tc>
              </a:tr>
              <a:tr h="1549195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与权限配合，价格控制更加严谨。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643042" y="142852"/>
            <a:ext cx="7358114" cy="83099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 smtClean="0"/>
              <a:t>小微商贸企业的商品价格在实际运营过程中，会根据客户等级、区域差异、季节等因素对商品价格进行调整，同时为了适应市场变化，需要及时分析价格的动向。</a:t>
            </a:r>
            <a:endParaRPr lang="en-US" altLang="zh-CN" sz="1600" b="1" dirty="0" smtClean="0"/>
          </a:p>
          <a:p>
            <a:pPr algn="l"/>
            <a:r>
              <a:rPr lang="zh-CN" altLang="en-US" sz="1600" b="1" dirty="0" smtClean="0"/>
              <a:t>因此，价格管理一直都是企业管理的重点。</a:t>
            </a:r>
            <a:endParaRPr lang="zh-CN" altLang="en-US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18" y="2457472"/>
            <a:ext cx="4591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guxiaolu\桌面\QC\149_1600_zscosol.com.cn副本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214290"/>
            <a:ext cx="928694" cy="9286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142984"/>
            <a:ext cx="164304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U+</a:t>
            </a:r>
            <a:r>
              <a:rPr lang="zh-CN" altLang="en-US" b="1" dirty="0" smtClean="0">
                <a:solidFill>
                  <a:srgbClr val="FFFF00"/>
                </a:solidFill>
              </a:rPr>
              <a:t>解决方案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11423</TotalTime>
  <Words>1851</Words>
  <Application>Microsoft Office PowerPoint</Application>
  <PresentationFormat>全屏显示(4:3)</PresentationFormat>
  <Paragraphs>264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聚合</vt:lpstr>
      <vt:lpstr>U+商贸分销.net是什么样的产品？   </vt:lpstr>
      <vt:lpstr>U+商贸分销.net 可以管什么？   </vt:lpstr>
      <vt:lpstr>U+商贸分销.net    产品价值   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hj</dc:creator>
  <cp:lastModifiedBy>Administrator</cp:lastModifiedBy>
  <cp:revision>932</cp:revision>
  <dcterms:created xsi:type="dcterms:W3CDTF">2014-01-06T06:04:47Z</dcterms:created>
  <dcterms:modified xsi:type="dcterms:W3CDTF">2014-11-18T09:18:50Z</dcterms:modified>
</cp:coreProperties>
</file>